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700" r:id="rId2"/>
    <p:sldMasterId id="2147483707" r:id="rId3"/>
    <p:sldMasterId id="2147483715" r:id="rId4"/>
  </p:sldMasterIdLst>
  <p:notesMasterIdLst>
    <p:notesMasterId r:id="rId57"/>
  </p:notesMasterIdLst>
  <p:handoutMasterIdLst>
    <p:handoutMasterId r:id="rId58"/>
  </p:handoutMasterIdLst>
  <p:sldIdLst>
    <p:sldId id="607" r:id="rId5"/>
    <p:sldId id="626" r:id="rId6"/>
    <p:sldId id="525" r:id="rId7"/>
    <p:sldId id="627" r:id="rId8"/>
    <p:sldId id="597" r:id="rId9"/>
    <p:sldId id="734" r:id="rId10"/>
    <p:sldId id="718" r:id="rId11"/>
    <p:sldId id="721" r:id="rId12"/>
    <p:sldId id="738" r:id="rId13"/>
    <p:sldId id="719" r:id="rId14"/>
    <p:sldId id="720" r:id="rId15"/>
    <p:sldId id="722" r:id="rId16"/>
    <p:sldId id="723" r:id="rId17"/>
    <p:sldId id="724" r:id="rId18"/>
    <p:sldId id="725" r:id="rId19"/>
    <p:sldId id="726" r:id="rId20"/>
    <p:sldId id="727" r:id="rId21"/>
    <p:sldId id="735" r:id="rId22"/>
    <p:sldId id="729" r:id="rId23"/>
    <p:sldId id="730" r:id="rId24"/>
    <p:sldId id="731" r:id="rId25"/>
    <p:sldId id="732" r:id="rId26"/>
    <p:sldId id="736" r:id="rId27"/>
    <p:sldId id="737" r:id="rId28"/>
    <p:sldId id="728" r:id="rId29"/>
    <p:sldId id="733" r:id="rId30"/>
    <p:sldId id="694" r:id="rId31"/>
    <p:sldId id="695" r:id="rId32"/>
    <p:sldId id="696" r:id="rId33"/>
    <p:sldId id="698" r:id="rId34"/>
    <p:sldId id="700" r:id="rId35"/>
    <p:sldId id="701" r:id="rId36"/>
    <p:sldId id="702" r:id="rId37"/>
    <p:sldId id="703" r:id="rId38"/>
    <p:sldId id="704" r:id="rId39"/>
    <p:sldId id="705" r:id="rId40"/>
    <p:sldId id="706" r:id="rId41"/>
    <p:sldId id="707" r:id="rId42"/>
    <p:sldId id="708" r:id="rId43"/>
    <p:sldId id="709" r:id="rId44"/>
    <p:sldId id="710" r:id="rId45"/>
    <p:sldId id="711" r:id="rId46"/>
    <p:sldId id="712" r:id="rId47"/>
    <p:sldId id="713" r:id="rId48"/>
    <p:sldId id="714" r:id="rId49"/>
    <p:sldId id="715" r:id="rId50"/>
    <p:sldId id="716" r:id="rId51"/>
    <p:sldId id="717" r:id="rId52"/>
    <p:sldId id="646" r:id="rId53"/>
    <p:sldId id="647" r:id="rId54"/>
    <p:sldId id="425" r:id="rId55"/>
    <p:sldId id="608" r:id="rId56"/>
  </p:sldIdLst>
  <p:sldSz cx="9144000" cy="5143500" type="screen16x9"/>
  <p:notesSz cx="6864350" cy="9998075"/>
  <p:embeddedFontLst>
    <p:embeddedFont>
      <p:font typeface="Frutiger LT Com 45 Light" panose="020B0303030504020204" pitchFamily="34" charset="0"/>
      <p:regular r:id="rId59"/>
      <p:bold r:id="rId60"/>
      <p:italic r:id="rId61"/>
      <p:boldItalic r:id="rId62"/>
    </p:embeddedFont>
    <p:embeddedFont>
      <p:font typeface="MS PGothic" panose="020B0600070205080204" pitchFamily="34" charset="-128"/>
      <p:regular r:id="rId63"/>
    </p:embeddedFon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Arial Unicode MS" panose="020B0604020202020204" pitchFamily="34" charset="-128"/>
      <p:regular r:id="rId68"/>
    </p:embeddedFont>
    <p:embeddedFont>
      <p:font typeface="Myanmar Text" panose="020B0502040204020203" pitchFamily="34" charset="0"/>
      <p:regular r:id="rId69"/>
      <p:bold r:id="rId70"/>
    </p:embeddedFont>
    <p:embeddedFont>
      <p:font typeface="Frutiger 55 Roman" panose="020B0500000000000000" pitchFamily="34" charset="0"/>
      <p:regular r:id="rId71"/>
      <p:italic r:id="rId72"/>
    </p:embeddedFont>
    <p:embeddedFont>
      <p:font typeface="Frutiger LT Com 55 Roman" panose="020B0503030504020204" pitchFamily="34" charset="0"/>
      <p:regular r:id="rId73"/>
      <p:bold r:id="rId74"/>
      <p:italic r:id="rId75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utiger LT Com 55 Roman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FC5C6300-E8BC-4DBE-A38E-84C1F9765B05}">
          <p14:sldIdLst>
            <p14:sldId id="607"/>
            <p14:sldId id="626"/>
            <p14:sldId id="525"/>
            <p14:sldId id="627"/>
            <p14:sldId id="597"/>
            <p14:sldId id="734"/>
            <p14:sldId id="718"/>
            <p14:sldId id="721"/>
            <p14:sldId id="738"/>
            <p14:sldId id="719"/>
            <p14:sldId id="720"/>
            <p14:sldId id="722"/>
            <p14:sldId id="723"/>
            <p14:sldId id="724"/>
            <p14:sldId id="725"/>
            <p14:sldId id="726"/>
            <p14:sldId id="727"/>
            <p14:sldId id="735"/>
            <p14:sldId id="729"/>
            <p14:sldId id="730"/>
            <p14:sldId id="731"/>
            <p14:sldId id="732"/>
            <p14:sldId id="736"/>
            <p14:sldId id="737"/>
            <p14:sldId id="728"/>
            <p14:sldId id="733"/>
            <p14:sldId id="694"/>
            <p14:sldId id="695"/>
            <p14:sldId id="696"/>
            <p14:sldId id="698"/>
            <p14:sldId id="700"/>
            <p14:sldId id="701"/>
            <p14:sldId id="702"/>
            <p14:sldId id="703"/>
            <p14:sldId id="704"/>
            <p14:sldId id="705"/>
            <p14:sldId id="706"/>
            <p14:sldId id="707"/>
            <p14:sldId id="708"/>
            <p14:sldId id="709"/>
            <p14:sldId id="710"/>
            <p14:sldId id="711"/>
            <p14:sldId id="712"/>
            <p14:sldId id="713"/>
            <p14:sldId id="714"/>
            <p14:sldId id="715"/>
            <p14:sldId id="716"/>
            <p14:sldId id="717"/>
            <p14:sldId id="646"/>
            <p14:sldId id="647"/>
            <p14:sldId id="425"/>
            <p14:sldId id="608"/>
          </p14:sldIdLst>
        </p14:section>
        <p14:section name="Backup" id="{629ECA6A-2C1A-4AD4-8942-29FADF4F28E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69">
          <p15:clr>
            <a:srgbClr val="A4A3A4"/>
          </p15:clr>
        </p15:guide>
        <p15:guide id="2" orient="horz" pos="2771" userDrawn="1">
          <p15:clr>
            <a:srgbClr val="A4A3A4"/>
          </p15:clr>
        </p15:guide>
        <p15:guide id="4" orient="horz" pos="1620">
          <p15:clr>
            <a:srgbClr val="A4A3A4"/>
          </p15:clr>
        </p15:guide>
        <p15:guide id="5" orient="horz" pos="277">
          <p15:clr>
            <a:srgbClr val="A4A3A4"/>
          </p15:clr>
        </p15:guide>
        <p15:guide id="6" orient="horz" pos="1716">
          <p15:clr>
            <a:srgbClr val="A4A3A4"/>
          </p15:clr>
        </p15:guide>
        <p15:guide id="7" orient="horz" pos="661" userDrawn="1">
          <p15:clr>
            <a:srgbClr val="A4A3A4"/>
          </p15:clr>
        </p15:guide>
        <p15:guide id="8" pos="290" userDrawn="1">
          <p15:clr>
            <a:srgbClr val="A4A3A4"/>
          </p15:clr>
        </p15:guide>
        <p15:guide id="9" pos="5470" userDrawn="1">
          <p15:clr>
            <a:srgbClr val="A4A3A4"/>
          </p15:clr>
        </p15:guide>
        <p15:guide id="10" pos="2880" userDrawn="1">
          <p15:clr>
            <a:srgbClr val="A4A3A4"/>
          </p15:clr>
        </p15:guide>
        <p15:guide id="11" pos="1921" userDrawn="1">
          <p15:clr>
            <a:srgbClr val="A4A3A4"/>
          </p15:clr>
        </p15:guide>
        <p15:guide id="12" pos="4223">
          <p15:clr>
            <a:srgbClr val="A4A3A4"/>
          </p15:clr>
        </p15:guide>
        <p15:guide id="13" orient="horz" pos="565" userDrawn="1">
          <p15:clr>
            <a:srgbClr val="A4A3A4"/>
          </p15:clr>
        </p15:guide>
        <p15:guide id="15" orient="horz" pos="1908" userDrawn="1">
          <p15:clr>
            <a:srgbClr val="A4A3A4"/>
          </p15:clr>
        </p15:guide>
        <p15:guide id="16" pos="3552">
          <p15:clr>
            <a:srgbClr val="A4A3A4"/>
          </p15:clr>
        </p15:guide>
        <p15:guide id="17" pos="13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9" userDrawn="1">
          <p15:clr>
            <a:srgbClr val="A4A3A4"/>
          </p15:clr>
        </p15:guide>
        <p15:guide id="2" pos="216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tikidis, Dionysios" initials="SD" lastIdx="47" clrIdx="0"/>
  <p:cmAuthor id="1" name="Block, Lukas" initials="BL" lastIdx="8" clrIdx="1">
    <p:extLst>
      <p:ext uri="{19B8F6BF-5375-455C-9EA6-DF929625EA0E}">
        <p15:presenceInfo xmlns:p15="http://schemas.microsoft.com/office/powerpoint/2012/main" userId="S-1-5-21-1576516008-257391092-1514606039-7611" providerId="AD"/>
      </p:ext>
    </p:extLst>
  </p:cmAuthor>
  <p:cmAuthor id="2" name="Werner, Maximilian Jakob" initials="WMJ" lastIdx="1" clrIdx="2">
    <p:extLst>
      <p:ext uri="{19B8F6BF-5375-455C-9EA6-DF929625EA0E}">
        <p15:presenceInfo xmlns:p15="http://schemas.microsoft.com/office/powerpoint/2012/main" userId="S-1-5-21-1576516008-257391092-1514606039-105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D5E8"/>
    <a:srgbClr val="05BEFF"/>
    <a:srgbClr val="00465F"/>
    <a:srgbClr val="DDDDDF"/>
    <a:srgbClr val="E7E7E9"/>
    <a:srgbClr val="006E92"/>
    <a:srgbClr val="8CEED7"/>
    <a:srgbClr val="4BD2F7"/>
    <a:srgbClr val="F9A567"/>
    <a:srgbClr val="009A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122" autoAdjust="0"/>
    <p:restoredTop sz="81633" autoAdjust="0"/>
  </p:normalViewPr>
  <p:slideViewPr>
    <p:cSldViewPr snapToObjects="1" showGuides="1">
      <p:cViewPr varScale="1">
        <p:scale>
          <a:sx n="64" d="100"/>
          <a:sy n="64" d="100"/>
        </p:scale>
        <p:origin x="1136" y="32"/>
      </p:cViewPr>
      <p:guideLst>
        <p:guide orient="horz" pos="469"/>
        <p:guide orient="horz" pos="2771"/>
        <p:guide orient="horz" pos="1620"/>
        <p:guide orient="horz" pos="277"/>
        <p:guide orient="horz" pos="1716"/>
        <p:guide orient="horz" pos="661"/>
        <p:guide pos="290"/>
        <p:guide pos="5470"/>
        <p:guide pos="2880"/>
        <p:guide pos="1921"/>
        <p:guide pos="4223"/>
        <p:guide orient="horz" pos="565"/>
        <p:guide orient="horz" pos="1908"/>
        <p:guide pos="3552"/>
        <p:guide pos="1345"/>
      </p:guideLst>
    </p:cSldViewPr>
  </p:slideViewPr>
  <p:outlineViewPr>
    <p:cViewPr>
      <p:scale>
        <a:sx n="33" d="100"/>
        <a:sy n="33" d="100"/>
      </p:scale>
      <p:origin x="0" y="-31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476"/>
    </p:cViewPr>
  </p:sorterViewPr>
  <p:notesViewPr>
    <p:cSldViewPr snapToObjects="1">
      <p:cViewPr varScale="1">
        <p:scale>
          <a:sx n="89" d="100"/>
          <a:sy n="89" d="100"/>
        </p:scale>
        <p:origin x="2895" y="51"/>
      </p:cViewPr>
      <p:guideLst>
        <p:guide orient="horz" pos="3149"/>
        <p:guide pos="2162"/>
      </p:guideLst>
    </p:cSldViewPr>
  </p:notesViewPr>
  <p:gridSpacing cx="152299" cy="152299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6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handoutMaster" Target="handoutMasters/handoutMaster1.xml"/><Relationship Id="rId66" Type="http://schemas.openxmlformats.org/officeDocument/2006/relationships/font" Target="fonts/font8.fntdata"/><Relationship Id="rId74" Type="http://schemas.openxmlformats.org/officeDocument/2006/relationships/font" Target="fonts/font16.fntdata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4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-Arbeitsblat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6E9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1B6-4968-B0F8-6F5D4EECCE5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1B6-4968-B0F8-6F5D4EECCE5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1B6-4968-B0F8-6F5D4EECCE5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1B6-4968-B0F8-6F5D4EECCE5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91B6-4968-B0F8-6F5D4EECCE5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91B6-4968-B0F8-6F5D4EECCE51}"/>
              </c:ext>
            </c:extLst>
          </c:dPt>
          <c:cat>
            <c:strRef>
              <c:f>Sheet1!$A$2:$A$7</c:f>
              <c:strCache>
                <c:ptCount val="6"/>
                <c:pt idx="0">
                  <c:v>Stufe 0 
Driver only</c:v>
                </c:pt>
                <c:pt idx="1">
                  <c:v>Stufe 1 
Assistent</c:v>
                </c:pt>
                <c:pt idx="2">
                  <c:v>Stufe 2
teilautomatisiert</c:v>
                </c:pt>
                <c:pt idx="3">
                  <c:v>Stufe 3
hochautomatisiert</c:v>
                </c:pt>
                <c:pt idx="4">
                  <c:v>Stufe 4
vollautomatisiert</c:v>
                </c:pt>
                <c:pt idx="5">
                  <c:v>Stufe 5
fahrerlos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0.2</c:v>
                </c:pt>
                <c:pt idx="1">
                  <c:v>0.4</c:v>
                </c:pt>
                <c:pt idx="2">
                  <c:v>0.5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1B6-4968-B0F8-6F5D4EECCE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6E92">
                <a:lumMod val="20000"/>
                <a:lumOff val="80000"/>
              </a:srgbClr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Stufe 0 
Driver only</c:v>
                </c:pt>
                <c:pt idx="1">
                  <c:v>Stufe 1 
Assistent</c:v>
                </c:pt>
                <c:pt idx="2">
                  <c:v>Stufe 2
teilautomatisiert</c:v>
                </c:pt>
                <c:pt idx="3">
                  <c:v>Stufe 3
hochautomatisiert</c:v>
                </c:pt>
                <c:pt idx="4">
                  <c:v>Stufe 4
vollautomatisiert</c:v>
                </c:pt>
                <c:pt idx="5">
                  <c:v>Stufe 5
fahrerlos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0.8</c:v>
                </c:pt>
                <c:pt idx="1">
                  <c:v>0.6</c:v>
                </c:pt>
                <c:pt idx="2">
                  <c:v>0.5</c:v>
                </c:pt>
                <c:pt idx="3">
                  <c:v>0.4</c:v>
                </c:pt>
                <c:pt idx="4">
                  <c:v>0.2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1B6-4968-B0F8-6F5D4EECCE5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Stufe 0 
Driver only</c:v>
                </c:pt>
                <c:pt idx="1">
                  <c:v>Stufe 1 
Assistent</c:v>
                </c:pt>
                <c:pt idx="2">
                  <c:v>Stufe 2
teilautomatisiert</c:v>
                </c:pt>
                <c:pt idx="3">
                  <c:v>Stufe 3
hochautomatisiert</c:v>
                </c:pt>
                <c:pt idx="4">
                  <c:v>Stufe 4
vollautomatisiert</c:v>
                </c:pt>
                <c:pt idx="5">
                  <c:v>Stufe 5
fahrerlos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B-91B6-4968-B0F8-6F5D4EECCE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42804352"/>
        <c:axId val="42805888"/>
      </c:barChart>
      <c:catAx>
        <c:axId val="4280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42805888"/>
        <c:crosses val="autoZero"/>
        <c:auto val="1"/>
        <c:lblAlgn val="ctr"/>
        <c:lblOffset val="100"/>
        <c:noMultiLvlLbl val="0"/>
      </c:catAx>
      <c:valAx>
        <c:axId val="42805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280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FF">
        <a:lumMod val="95000"/>
      </a:srgbClr>
    </a:solidFill>
    <a:ln>
      <a:noFill/>
    </a:ln>
    <a:effectLst/>
  </c:spPr>
  <c:txPr>
    <a:bodyPr/>
    <a:lstStyle/>
    <a:p>
      <a:pPr>
        <a:defRPr/>
      </a:pPr>
      <a:endParaRPr lang="de-DE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Umsatz 2030</c:v>
                </c:pt>
              </c:strCache>
            </c:strRef>
          </c:tx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32-4B12-B751-5D3666F67034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32-4B12-B751-5D3666F67034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32-4B12-B751-5D3666F67034}"/>
              </c:ext>
            </c:extLst>
          </c:dPt>
          <c:dPt>
            <c:idx val="3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32-4B12-B751-5D3666F67034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332-4B12-B751-5D3666F67034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332-4B12-B751-5D3666F67034}"/>
              </c:ext>
            </c:extLst>
          </c:dPt>
          <c:dPt>
            <c:idx val="6"/>
            <c:bubble3D val="0"/>
            <c:spPr>
              <a:solidFill>
                <a:schemeClr val="tx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332-4B12-B751-5D3666F67034}"/>
              </c:ext>
            </c:extLst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332-4B12-B751-5D3666F67034}"/>
              </c:ext>
            </c:extLst>
          </c:dPt>
          <c:dPt>
            <c:idx val="8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332-4B12-B751-5D3666F67034}"/>
              </c:ext>
            </c:extLst>
          </c:dPt>
          <c:dPt>
            <c:idx val="9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332-4B12-B751-5D3666F67034}"/>
              </c:ext>
            </c:extLst>
          </c:dPt>
          <c:dPt>
            <c:idx val="10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7332-4B12-B751-5D3666F67034}"/>
              </c:ext>
            </c:extLst>
          </c:dPt>
          <c:cat>
            <c:strRef>
              <c:f>Tabelle1!$A$2:$A$12</c:f>
              <c:strCache>
                <c:ptCount val="11"/>
                <c:pt idx="0">
                  <c:v>Verbrennungsmotor</c:v>
                </c:pt>
                <c:pt idx="1">
                  <c:v>Abgasnachbehandlung und Effizienztechnologien</c:v>
                </c:pt>
                <c:pt idx="2">
                  <c:v>Nebenaggregate</c:v>
                </c:pt>
                <c:pt idx="3">
                  <c:v>Thermomanagement</c:v>
                </c:pt>
                <c:pt idx="4">
                  <c:v>Kraftstoffsystem</c:v>
                </c:pt>
                <c:pt idx="5">
                  <c:v>Getriebe</c:v>
                </c:pt>
                <c:pt idx="6">
                  <c:v>Elektrische Maschine</c:v>
                </c:pt>
                <c:pt idx="7">
                  <c:v>Leistungselektronik</c:v>
                </c:pt>
                <c:pt idx="8">
                  <c:v>Traktionsbatterie</c:v>
                </c:pt>
                <c:pt idx="9">
                  <c:v>Brennstoffzellensystem</c:v>
                </c:pt>
                <c:pt idx="10">
                  <c:v>Ladetechnik</c:v>
                </c:pt>
              </c:strCache>
            </c:strRef>
          </c:cat>
          <c:val>
            <c:numRef>
              <c:f>Tabelle1!$B$2:$B$12</c:f>
              <c:numCache>
                <c:formatCode>General</c:formatCode>
                <c:ptCount val="11"/>
                <c:pt idx="0">
                  <c:v>186.3</c:v>
                </c:pt>
                <c:pt idx="1">
                  <c:v>169.2</c:v>
                </c:pt>
                <c:pt idx="2">
                  <c:v>41.6</c:v>
                </c:pt>
                <c:pt idx="3">
                  <c:v>61.4</c:v>
                </c:pt>
                <c:pt idx="4">
                  <c:v>36.5</c:v>
                </c:pt>
                <c:pt idx="5">
                  <c:v>100.1</c:v>
                </c:pt>
                <c:pt idx="6">
                  <c:v>40.1</c:v>
                </c:pt>
                <c:pt idx="7">
                  <c:v>46.9</c:v>
                </c:pt>
                <c:pt idx="8">
                  <c:v>167.6</c:v>
                </c:pt>
                <c:pt idx="9">
                  <c:v>19.3</c:v>
                </c:pt>
                <c:pt idx="10">
                  <c:v>18.899999999999999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7332-4B12-B751-5D3666F670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2621666804078545E-4"/>
          <c:y val="0.37296860186939695"/>
          <c:w val="0.99393784173974364"/>
          <c:h val="0.61749396513294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4756" cy="499361"/>
          </a:xfrm>
          <a:prstGeom prst="rect">
            <a:avLst/>
          </a:prstGeom>
        </p:spPr>
        <p:txBody>
          <a:bodyPr vert="horz" lIns="88923" tIns="44462" rIns="88923" bIns="44462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8060" y="2"/>
            <a:ext cx="2974756" cy="499361"/>
          </a:xfrm>
          <a:prstGeom prst="rect">
            <a:avLst/>
          </a:prstGeom>
        </p:spPr>
        <p:txBody>
          <a:bodyPr vert="horz" lIns="88923" tIns="44462" rIns="88923" bIns="44462" rtlCol="0"/>
          <a:lstStyle>
            <a:lvl1pPr algn="r">
              <a:defRPr sz="1200"/>
            </a:lvl1pPr>
          </a:lstStyle>
          <a:p>
            <a:fld id="{086B20C3-6C70-4F79-A211-B54EE403DF4E}" type="datetimeFigureOut">
              <a:rPr lang="de-DE" smtClean="0"/>
              <a:t>30.07.2018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97163"/>
            <a:ext cx="2974756" cy="499361"/>
          </a:xfrm>
          <a:prstGeom prst="rect">
            <a:avLst/>
          </a:prstGeom>
        </p:spPr>
        <p:txBody>
          <a:bodyPr vert="horz" lIns="88923" tIns="44462" rIns="88923" bIns="44462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8060" y="9497163"/>
            <a:ext cx="2974756" cy="499361"/>
          </a:xfrm>
          <a:prstGeom prst="rect">
            <a:avLst/>
          </a:prstGeom>
        </p:spPr>
        <p:txBody>
          <a:bodyPr vert="horz" lIns="88923" tIns="44462" rIns="88923" bIns="44462" rtlCol="0" anchor="b"/>
          <a:lstStyle>
            <a:lvl1pPr algn="r">
              <a:defRPr sz="1200"/>
            </a:lvl1pPr>
          </a:lstStyle>
          <a:p>
            <a:fld id="{5542B065-58F3-4248-8E41-3D3AA4B513E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9181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74756" cy="49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923" tIns="44462" rIns="88923" bIns="44462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8060" y="2"/>
            <a:ext cx="2974756" cy="49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923" tIns="44462" rIns="88923" bIns="44462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425" y="749300"/>
            <a:ext cx="6667500" cy="374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130" y="4748582"/>
            <a:ext cx="5492094" cy="449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923" tIns="44462" rIns="88923" bIns="444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97163"/>
            <a:ext cx="2974756" cy="49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923" tIns="44462" rIns="88923" bIns="44462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8060" y="9497163"/>
            <a:ext cx="2974756" cy="49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923" tIns="44462" rIns="88923" bIns="44462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itchFamily="34" charset="0"/>
              </a:defRPr>
            </a:lvl1pPr>
          </a:lstStyle>
          <a:p>
            <a:pPr>
              <a:defRPr/>
            </a:pPr>
            <a:fld id="{F7B9EA94-63BB-4A03-818B-4539056EF6E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51906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22506" indent="-277888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11547" indent="-222309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556168" indent="-222309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00786" indent="-222309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445406" indent="-222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890026" indent="-222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334645" indent="-222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779263" indent="-222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/>
            <a:fld id="{EE98686C-D78A-4BE8-A295-5A08EDE982F5}" type="slidenum">
              <a:rPr lang="de-DE">
                <a:latin typeface="Arial" charset="0"/>
              </a:rPr>
              <a:pPr eaLnBrk="1" hangingPunct="1"/>
              <a:t>1</a:t>
            </a:fld>
            <a:endParaRPr lang="de-DE" dirty="0">
              <a:latin typeface="Arial" charset="0"/>
            </a:endParaRPr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88060" y="9497163"/>
            <a:ext cx="2974756" cy="49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5" tIns="44447" rIns="88895" bIns="44447" anchor="b"/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algn="r" eaLnBrk="1" hangingPunct="1"/>
            <a:fld id="{56A132F9-BF77-4C20-825B-39DF5E744581}" type="slidenum">
              <a:rPr lang="de-DE" sz="1200">
                <a:latin typeface="Arial" charset="0"/>
              </a:rPr>
              <a:pPr algn="r" eaLnBrk="1" hangingPunct="1"/>
              <a:t>1</a:t>
            </a:fld>
            <a:endParaRPr lang="de-DE" sz="1200" dirty="0">
              <a:latin typeface="Arial" charset="0"/>
            </a:endParaRPr>
          </a:p>
        </p:txBody>
      </p:sp>
      <p:sp>
        <p:nvSpPr>
          <p:cNvPr id="40964" name="Rectangle 7"/>
          <p:cNvSpPr txBox="1">
            <a:spLocks noGrp="1" noChangeArrowheads="1"/>
          </p:cNvSpPr>
          <p:nvPr/>
        </p:nvSpPr>
        <p:spPr bwMode="auto">
          <a:xfrm>
            <a:off x="3888060" y="9495614"/>
            <a:ext cx="2974756" cy="50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04" tIns="44551" rIns="89104" bIns="44551" anchor="b"/>
          <a:lstStyle>
            <a:lvl1pPr defTabSz="915988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defTabSz="915988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defTabSz="915988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defTabSz="915988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defTabSz="915988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algn="r" eaLnBrk="1" hangingPunct="1"/>
            <a:fld id="{AF3D6B6D-3FA0-43C5-8E83-ED72D8C48DD7}" type="slidenum">
              <a:rPr lang="de-DE" sz="11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 algn="r" eaLnBrk="1" hangingPunct="1"/>
              <a:t>1</a:t>
            </a:fld>
            <a:endParaRPr lang="de-DE" sz="11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5775" y="749300"/>
            <a:ext cx="4116388" cy="2314575"/>
          </a:xfrm>
          <a:ln/>
        </p:spPr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191" y="3151247"/>
            <a:ext cx="5544282" cy="6136557"/>
          </a:xfrm>
          <a:noFill/>
        </p:spPr>
        <p:txBody>
          <a:bodyPr lIns="89104" tIns="44551" rIns="89104" bIns="44551"/>
          <a:lstStyle/>
          <a:p>
            <a:pPr eaLnBrk="1" hangingPunct="1"/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478176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03188" y="622300"/>
            <a:ext cx="4775201" cy="268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46487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88900" y="625475"/>
            <a:ext cx="4835525" cy="27193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9EA94-63BB-4A03-818B-4539056EF6E0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7694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9538" y="754063"/>
            <a:ext cx="6713537" cy="37766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3D1C39-D660-4FBA-87EC-2AB272E21748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6781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93663" y="627063"/>
            <a:ext cx="4846638" cy="27257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9EA94-63BB-4A03-818B-4539056EF6E0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6767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93663" y="627063"/>
            <a:ext cx="4846638" cy="2725737"/>
          </a:xfrm>
        </p:spPr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912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93663" y="627063"/>
            <a:ext cx="4846638" cy="27257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46DE3-6686-4CC1-BDF3-A2D731CCA78A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895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8425" y="749300"/>
            <a:ext cx="6667500" cy="37496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7235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98425" y="622300"/>
            <a:ext cx="4811713" cy="27066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Argumentation Stufe 5 (fahrerlos): Stufe kann durchaus früher kommen und existiert auch bereits, allerdings unter klar definierten Bedingungen.</a:t>
            </a:r>
          </a:p>
          <a:p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niedrige Geschwindigkeit in einem strukturierten / kontrollierbaren Umfeld , z.B. Uni Campus, </a:t>
            </a:r>
            <a:r>
              <a:rPr lang="de-DE" dirty="0" err="1"/>
              <a:t>Navia</a:t>
            </a:r>
            <a:r>
              <a:rPr lang="de-DE" dirty="0"/>
              <a:t> Shuttle etc.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46DE3-6686-4CC1-BDF3-A2D731CCA78A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527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9EA94-63BB-4A03-818B-4539056EF6E0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33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9EA94-63BB-4A03-818B-4539056EF6E0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3851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8425" y="749300"/>
            <a:ext cx="6667500" cy="37496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„</a:t>
            </a:r>
            <a:r>
              <a:rPr lang="en-US" i="1" dirty="0" smtClean="0"/>
              <a:t>ELECTRICITY MAY BE THE DRIVER!”</a:t>
            </a:r>
            <a:r>
              <a:rPr lang="en-US" i="1" baseline="0" dirty="0" smtClean="0"/>
              <a:t> (</a:t>
            </a:r>
            <a:r>
              <a:rPr lang="en-US" i="1" dirty="0" err="1" smtClean="0">
                <a:solidFill>
                  <a:schemeClr val="tx2"/>
                </a:solidFill>
              </a:rPr>
              <a:t>Werbung</a:t>
            </a:r>
            <a:r>
              <a:rPr lang="en-US" i="1" dirty="0" smtClean="0">
                <a:solidFill>
                  <a:schemeClr val="tx2"/>
                </a:solidFill>
              </a:rPr>
              <a:t> </a:t>
            </a:r>
            <a:r>
              <a:rPr lang="en-US" i="1" dirty="0" err="1" smtClean="0">
                <a:solidFill>
                  <a:schemeClr val="tx2"/>
                </a:solidFill>
              </a:rPr>
              <a:t>eines</a:t>
            </a:r>
            <a:r>
              <a:rPr lang="en-US" i="1" dirty="0" smtClean="0">
                <a:solidFill>
                  <a:schemeClr val="tx2"/>
                </a:solidFill>
              </a:rPr>
              <a:t> US-</a:t>
            </a:r>
            <a:r>
              <a:rPr lang="en-US" i="1" dirty="0" err="1" smtClean="0">
                <a:solidFill>
                  <a:schemeClr val="tx2"/>
                </a:solidFill>
              </a:rPr>
              <a:t>Stromversorgers</a:t>
            </a:r>
            <a:r>
              <a:rPr lang="en-US" i="1" dirty="0" smtClean="0">
                <a:solidFill>
                  <a:schemeClr val="tx2"/>
                </a:solidFill>
              </a:rPr>
              <a:t> </a:t>
            </a:r>
            <a:r>
              <a:rPr lang="en-US" i="1" dirty="0" err="1" smtClean="0">
                <a:solidFill>
                  <a:schemeClr val="tx2"/>
                </a:solidFill>
              </a:rPr>
              <a:t>im</a:t>
            </a:r>
            <a:r>
              <a:rPr lang="en-US" i="1" dirty="0" smtClean="0">
                <a:solidFill>
                  <a:schemeClr val="tx2"/>
                </a:solidFill>
              </a:rPr>
              <a:t> </a:t>
            </a:r>
            <a:r>
              <a:rPr lang="en-US" i="1" dirty="0" err="1" smtClean="0">
                <a:solidFill>
                  <a:schemeClr val="tx2"/>
                </a:solidFill>
              </a:rPr>
              <a:t>Jahr</a:t>
            </a:r>
            <a:r>
              <a:rPr lang="en-US" i="1" dirty="0" smtClean="0">
                <a:solidFill>
                  <a:schemeClr val="tx2"/>
                </a:solidFill>
              </a:rPr>
              <a:t> 1957)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8678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2125" y="619125"/>
            <a:ext cx="4783138" cy="2690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kern="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6693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2125" y="619125"/>
            <a:ext cx="4783138" cy="2690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Derzeit ist </a:t>
            </a:r>
            <a:r>
              <a:rPr lang="de-DE" dirty="0" err="1"/>
              <a:t>Trafi</a:t>
            </a:r>
            <a:r>
              <a:rPr lang="de-DE" dirty="0"/>
              <a:t> in Estland, Lettland, Litauen, Brasilien, der Türkei und in Indonesien verfügbar. </a:t>
            </a:r>
            <a:br>
              <a:rPr lang="de-DE" dirty="0"/>
            </a:br>
            <a:r>
              <a:rPr lang="de-DE" dirty="0"/>
              <a:t>2018 soll der Dienst auch in Deutschland starten. Eine Testversion für die Stadt Berlin gibt es schon, </a:t>
            </a:r>
            <a:br>
              <a:rPr lang="de-DE" dirty="0"/>
            </a:br>
            <a:r>
              <a:rPr lang="de-DE" dirty="0"/>
              <a:t>doch </a:t>
            </a:r>
            <a:r>
              <a:rPr lang="de-DE" dirty="0" err="1"/>
              <a:t>Gudonavicius</a:t>
            </a:r>
            <a:r>
              <a:rPr lang="de-DE" dirty="0"/>
              <a:t> ist damit alles andere als zufrieden:</a:t>
            </a:r>
          </a:p>
          <a:p>
            <a:r>
              <a:rPr lang="de-DE" dirty="0"/>
              <a:t>Die deutschen Städte ließen ihn bislang nicht auf die Echtzeitdaten ihrer öffentlichen Verkehrsmittel zugreifen, moniert er. </a:t>
            </a:r>
            <a:br>
              <a:rPr lang="de-DE" dirty="0"/>
            </a:br>
            <a:r>
              <a:rPr lang="de-DE" dirty="0"/>
              <a:t>Und manche Car-Sharing-Anbieter würden sich sperren, ihre Dienste in seine Plattform zu integrieren.</a:t>
            </a:r>
          </a:p>
          <a:p>
            <a:endParaRPr lang="de-DE" altLang="de-DE" kern="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02612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9EA94-63BB-4A03-818B-4539056EF6E0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88603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9EA94-63BB-4A03-818B-4539056EF6E0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0620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2125" y="619125"/>
            <a:ext cx="4783138" cy="2690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8476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9EA94-63BB-4A03-818B-4539056EF6E0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566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8D87A-F36C-4391-AC8F-D595E1EDD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4004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8D87A-F36C-4391-AC8F-D595E1EDD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200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8D87A-F36C-4391-AC8F-D595E1EDD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449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 Seite 13 der Kurzfassung werden</a:t>
            </a:r>
            <a:r>
              <a:rPr lang="de-DE" baseline="0" dirty="0"/>
              <a:t> die </a:t>
            </a:r>
            <a:r>
              <a:rPr lang="de-DE" baseline="0" dirty="0" err="1"/>
              <a:t>szenariospezifischen</a:t>
            </a:r>
            <a:r>
              <a:rPr lang="de-DE" baseline="0" dirty="0"/>
              <a:t> Ausprägungen von Einflussgrößen aufgelistet.</a:t>
            </a:r>
          </a:p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8D87A-F36C-4391-AC8F-D595E1EDD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792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2125" y="619125"/>
            <a:ext cx="4783138" cy="2690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kern="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17622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leichter Rückgang der Autoaffinität und deutliche Steigerung der Affinität hin zur Multimodalität</a:t>
            </a:r>
          </a:p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NMK: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PKw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knapp 20%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8D87A-F36C-4391-AC8F-D595E1EDD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0427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 Anteil an Plug-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inund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batterieelektrischen Fahrzeugen rund 90 %</a:t>
            </a:r>
          </a:p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Zudem geht der Gesamt-Pkw-Bestand in allen Szenarien zurück, wenngleich auch in sehr unterschiedlichem</a:t>
            </a:r>
          </a:p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Ausmaß. Gegenüber 2014 wird der Pkw-Bestand in den Szenarien damit um bis zu 85 % (NMK) reduziert.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8D87A-F36C-4391-AC8F-D595E1EDD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978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 Mobilitätswirtschaft (Baden-Württembergs) ist auf verkehrliches Wachstum ausgelegt. Die drei Szenarien führen gegenüber der Referenzentwicklung zu deutlichen Rückgängen bzw. niedrigeren Wachstumsraten der Verkehrsleistung. Da dies jedoch per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saldo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zu einer Reduktion bzw. einem reduzierten</a:t>
            </a:r>
          </a:p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Wachstum des Mobilitätsmarktes führt, treten in allen drei Szenarien negative Effekte für die Beschäftigung auf.</a:t>
            </a:r>
          </a:p>
          <a:p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 können sich aber positive Beschäftigungseffekte in anderen Sektoren </a:t>
            </a:r>
            <a:r>
              <a:rPr lang="de-DE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zB</a:t>
            </a:r>
            <a:r>
              <a:rPr lang="de-D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EE ergeben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8D87A-F36C-4391-AC8F-D595E1EDD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0131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 Seite 13 der Kurzfassung werden</a:t>
            </a:r>
            <a:r>
              <a:rPr lang="de-DE" baseline="0" dirty="0"/>
              <a:t> die </a:t>
            </a:r>
            <a:r>
              <a:rPr lang="de-DE" baseline="0" dirty="0" err="1"/>
              <a:t>szenariospezifischen</a:t>
            </a:r>
            <a:r>
              <a:rPr lang="de-DE" baseline="0" dirty="0"/>
              <a:t> Ausprägungen von Einflussgrößen aufgelistet.</a:t>
            </a:r>
          </a:p>
          <a:p>
            <a:endParaRPr lang="de-DE" baseline="0" dirty="0"/>
          </a:p>
          <a:p>
            <a:r>
              <a:rPr lang="de-DE" baseline="0" dirty="0"/>
              <a:t>Zentraler Baustein der Szenario-Konzeption und –</a:t>
            </a:r>
            <a:r>
              <a:rPr lang="de-DE" baseline="0" dirty="0" err="1"/>
              <a:t>diskussion</a:t>
            </a:r>
            <a:r>
              <a:rPr lang="de-DE" baseline="0" dirty="0"/>
              <a:t> war ein </a:t>
            </a:r>
            <a:r>
              <a:rPr lang="de-DE" baseline="0" dirty="0" err="1"/>
              <a:t>Stakeholderprozess</a:t>
            </a:r>
            <a:r>
              <a:rPr lang="de-DE" baseline="0" dirty="0"/>
              <a:t>: Mit drei Workshops wurden die Stakeholder in den </a:t>
            </a:r>
            <a:r>
              <a:rPr lang="de-DE" baseline="0" dirty="0" err="1"/>
              <a:t>Szenarioprozess</a:t>
            </a:r>
            <a:r>
              <a:rPr lang="de-DE" baseline="0" dirty="0"/>
              <a:t> eingebunden. Insgesamt 19 Vertreterinnen und Vertreter der Mobilitätswirtschaft, von Umwelt- und Verbraucherschutzverbänden sowie der Zivilgesellschaft waren so an der </a:t>
            </a:r>
            <a:r>
              <a:rPr lang="de-DE" baseline="0" dirty="0" err="1"/>
              <a:t>Szenarioentwicklung</a:t>
            </a:r>
            <a:r>
              <a:rPr lang="de-DE" baseline="0" dirty="0"/>
              <a:t> beteiligt.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8D87A-F36C-4391-AC8F-D595E1EDD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34542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 Seite 13 der Kurzfassung werden</a:t>
            </a:r>
            <a:r>
              <a:rPr lang="de-DE" baseline="0" dirty="0"/>
              <a:t> die </a:t>
            </a:r>
            <a:r>
              <a:rPr lang="de-DE" baseline="0" dirty="0" err="1"/>
              <a:t>szenariospezifischen</a:t>
            </a:r>
            <a:r>
              <a:rPr lang="de-DE" baseline="0" dirty="0"/>
              <a:t> Ausprägungen von Einflussgrößen aufgelistet.</a:t>
            </a:r>
          </a:p>
          <a:p>
            <a:endParaRPr lang="de-DE" baseline="0" dirty="0"/>
          </a:p>
          <a:p>
            <a:r>
              <a:rPr lang="de-DE" baseline="0" dirty="0"/>
              <a:t>Zentraler Baustein der Szenario-Konzeption und –</a:t>
            </a:r>
            <a:r>
              <a:rPr lang="de-DE" baseline="0" dirty="0" err="1"/>
              <a:t>diskussion</a:t>
            </a:r>
            <a:r>
              <a:rPr lang="de-DE" baseline="0" dirty="0"/>
              <a:t> war ein </a:t>
            </a:r>
            <a:r>
              <a:rPr lang="de-DE" baseline="0" dirty="0" err="1"/>
              <a:t>Stakeholderprozess</a:t>
            </a:r>
            <a:r>
              <a:rPr lang="de-DE" baseline="0" dirty="0"/>
              <a:t>: Mit drei Workshops wurden die Stakeholder in den </a:t>
            </a:r>
            <a:r>
              <a:rPr lang="de-DE" baseline="0" dirty="0" err="1"/>
              <a:t>Szenarioprozess</a:t>
            </a:r>
            <a:r>
              <a:rPr lang="de-DE" baseline="0" dirty="0"/>
              <a:t> eingebunden. Insgesamt 19 Vertreterinnen und Vertreter der Mobilitätswirtschaft, von Umwelt- und Verbraucherschutzverbänden sowie der Zivilgesellschaft waren so an der </a:t>
            </a:r>
            <a:r>
              <a:rPr lang="de-DE" baseline="0" dirty="0" err="1"/>
              <a:t>Szenarioentwicklung</a:t>
            </a:r>
            <a:r>
              <a:rPr lang="de-DE" baseline="0" dirty="0"/>
              <a:t> beteiligt.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8D87A-F36C-4391-AC8F-D595E1EDD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678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 Seite 13 der Kurzfassung werden</a:t>
            </a:r>
            <a:r>
              <a:rPr lang="de-DE" baseline="0" dirty="0"/>
              <a:t> die </a:t>
            </a:r>
            <a:r>
              <a:rPr lang="de-DE" baseline="0" dirty="0" err="1"/>
              <a:t>szenariospezifischen</a:t>
            </a:r>
            <a:r>
              <a:rPr lang="de-DE" baseline="0" dirty="0"/>
              <a:t> Ausprägungen von Einflussgrößen aufgelistet.</a:t>
            </a:r>
          </a:p>
          <a:p>
            <a:endParaRPr lang="de-DE" baseline="0" dirty="0"/>
          </a:p>
          <a:p>
            <a:r>
              <a:rPr lang="de-DE" baseline="0" dirty="0"/>
              <a:t>Zentraler Baustein der Szenario-Konzeption und –</a:t>
            </a:r>
            <a:r>
              <a:rPr lang="de-DE" baseline="0" dirty="0" err="1"/>
              <a:t>diskussion</a:t>
            </a:r>
            <a:r>
              <a:rPr lang="de-DE" baseline="0" dirty="0"/>
              <a:t> war ein </a:t>
            </a:r>
            <a:r>
              <a:rPr lang="de-DE" baseline="0" dirty="0" err="1"/>
              <a:t>Stakeholderprozess</a:t>
            </a:r>
            <a:r>
              <a:rPr lang="de-DE" baseline="0" dirty="0"/>
              <a:t>: Mit drei Workshops wurden die Stakeholder in den </a:t>
            </a:r>
            <a:r>
              <a:rPr lang="de-DE" baseline="0" dirty="0" err="1"/>
              <a:t>Szenarioprozess</a:t>
            </a:r>
            <a:r>
              <a:rPr lang="de-DE" baseline="0" dirty="0"/>
              <a:t> eingebunden. Insgesamt 19 Vertreterinnen und Vertreter der Mobilitätswirtschaft, von Umwelt- und Verbraucherschutzverbänden sowie der Zivilgesellschaft waren so an der </a:t>
            </a:r>
            <a:r>
              <a:rPr lang="de-DE" baseline="0" dirty="0" err="1"/>
              <a:t>Szenarioentwicklung</a:t>
            </a:r>
            <a:r>
              <a:rPr lang="de-DE" baseline="0" dirty="0"/>
              <a:t> beteiligt.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8D87A-F36C-4391-AC8F-D595E1EDD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8444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Aus Seite 13 der Kurzfassung werden</a:t>
            </a:r>
            <a:r>
              <a:rPr lang="de-DE" baseline="0" dirty="0"/>
              <a:t> die </a:t>
            </a:r>
            <a:r>
              <a:rPr lang="de-DE" baseline="0" dirty="0" err="1"/>
              <a:t>szenariospezifischen</a:t>
            </a:r>
            <a:r>
              <a:rPr lang="de-DE" baseline="0" dirty="0"/>
              <a:t> Ausprägungen von Einflussgrößen aufgelistet.</a:t>
            </a:r>
          </a:p>
          <a:p>
            <a:endParaRPr lang="de-DE" baseline="0" dirty="0"/>
          </a:p>
          <a:p>
            <a:r>
              <a:rPr lang="de-DE" baseline="0" dirty="0"/>
              <a:t>Zentraler Baustein der Szenario-Konzeption und –</a:t>
            </a:r>
            <a:r>
              <a:rPr lang="de-DE" baseline="0" dirty="0" err="1"/>
              <a:t>diskussion</a:t>
            </a:r>
            <a:r>
              <a:rPr lang="de-DE" baseline="0" dirty="0"/>
              <a:t> war ein </a:t>
            </a:r>
            <a:r>
              <a:rPr lang="de-DE" baseline="0" dirty="0" err="1"/>
              <a:t>Stakeholderprozess</a:t>
            </a:r>
            <a:r>
              <a:rPr lang="de-DE" baseline="0" dirty="0"/>
              <a:t>: Mit drei Workshops wurden die Stakeholder in den </a:t>
            </a:r>
            <a:r>
              <a:rPr lang="de-DE" baseline="0" dirty="0" err="1"/>
              <a:t>Szenarioprozess</a:t>
            </a:r>
            <a:r>
              <a:rPr lang="de-DE" baseline="0" dirty="0"/>
              <a:t> eingebunden. Insgesamt 19 Vertreterinnen und Vertreter der Mobilitätswirtschaft, von Umwelt- und Verbraucherschutzverbänden sowie der Zivilgesellschaft waren so an der </a:t>
            </a:r>
            <a:r>
              <a:rPr lang="de-DE" baseline="0" dirty="0" err="1"/>
              <a:t>Szenarioentwicklung</a:t>
            </a:r>
            <a:r>
              <a:rPr lang="de-DE" baseline="0" dirty="0"/>
              <a:t> beteiligt.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8D87A-F36C-4391-AC8F-D595E1EDDE1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3965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2125" y="619125"/>
            <a:ext cx="4783138" cy="2690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49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36873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22506" indent="-277888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11547" indent="-222309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556168" indent="-222309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00786" indent="-222309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445406" indent="-222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890026" indent="-222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334645" indent="-222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779263" indent="-2223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/>
            <a:fld id="{EE98686C-D78A-4BE8-A295-5A08EDE982F5}" type="slidenum">
              <a:rPr lang="de-DE">
                <a:latin typeface="Arial" charset="0"/>
              </a:rPr>
              <a:pPr eaLnBrk="1" hangingPunct="1"/>
              <a:t>50</a:t>
            </a:fld>
            <a:endParaRPr lang="de-DE" dirty="0">
              <a:latin typeface="Arial" charset="0"/>
            </a:endParaRPr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88060" y="9497163"/>
            <a:ext cx="2974756" cy="49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95" tIns="44447" rIns="88895" bIns="44447" anchor="b"/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algn="r" eaLnBrk="1" hangingPunct="1"/>
            <a:fld id="{56A132F9-BF77-4C20-825B-39DF5E744581}" type="slidenum">
              <a:rPr lang="de-DE" sz="1200">
                <a:latin typeface="Arial" charset="0"/>
              </a:rPr>
              <a:pPr algn="r" eaLnBrk="1" hangingPunct="1"/>
              <a:t>50</a:t>
            </a:fld>
            <a:endParaRPr lang="de-DE" sz="1200" dirty="0">
              <a:latin typeface="Arial" charset="0"/>
            </a:endParaRPr>
          </a:p>
        </p:txBody>
      </p:sp>
      <p:sp>
        <p:nvSpPr>
          <p:cNvPr id="40964" name="Rectangle 7"/>
          <p:cNvSpPr txBox="1">
            <a:spLocks noGrp="1" noChangeArrowheads="1"/>
          </p:cNvSpPr>
          <p:nvPr/>
        </p:nvSpPr>
        <p:spPr bwMode="auto">
          <a:xfrm>
            <a:off x="3888060" y="9495614"/>
            <a:ext cx="2974756" cy="50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104" tIns="44551" rIns="89104" bIns="44551" anchor="b"/>
          <a:lstStyle>
            <a:lvl1pPr defTabSz="915988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defTabSz="915988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defTabSz="915988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defTabSz="915988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defTabSz="915988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defTabSz="9159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algn="r" eaLnBrk="1" hangingPunct="1"/>
            <a:fld id="{AF3D6B6D-3FA0-43C5-8E83-ED72D8C48DD7}" type="slidenum">
              <a:rPr lang="de-DE" sz="11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pPr algn="r" eaLnBrk="1" hangingPunct="1"/>
              <a:t>50</a:t>
            </a:fld>
            <a:endParaRPr lang="de-DE" sz="11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5775" y="749300"/>
            <a:ext cx="4116388" cy="2314575"/>
          </a:xfrm>
          <a:ln/>
        </p:spPr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191" y="3151247"/>
            <a:ext cx="5544282" cy="6136557"/>
          </a:xfrm>
          <a:noFill/>
        </p:spPr>
        <p:txBody>
          <a:bodyPr lIns="89104" tIns="44551" rIns="89104" bIns="44551"/>
          <a:lstStyle/>
          <a:p>
            <a:pPr defTabSz="914327" eaLnBrk="1" hangingPunct="1">
              <a:defRPr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308180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8425" y="749300"/>
            <a:ext cx="6667500" cy="37496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9EA94-63BB-4A03-818B-4539056EF6E0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840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2125" y="619125"/>
            <a:ext cx="4783138" cy="2690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https://www.swr.de/swraktuell/bw/karlsruhe/innovationspreis-der-technologieregion-volocopter-erhaelt-neo-2017/-/id=1572/did=20713446/nid=1572/17r6s78/index.html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00247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93663" y="627063"/>
            <a:ext cx="4846638" cy="272573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9525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92125" y="619125"/>
            <a:ext cx="4783138" cy="26908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kern="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5320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88900" y="625475"/>
            <a:ext cx="4835525" cy="27193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2134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497" lvl="1" indent="-288497">
              <a:spcBef>
                <a:spcPct val="0"/>
              </a:spcBef>
              <a:spcAft>
                <a:spcPts val="606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/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 pitchFamily="34" charset="0"/>
              </a:rPr>
              <a:t>PKW-Neuzulassungen steigen von 90 Mio. (2016) auf 120 Mio. (2030).</a:t>
            </a:r>
          </a:p>
          <a:p>
            <a:pPr marL="288497" lvl="1" indent="-288497">
              <a:spcBef>
                <a:spcPct val="0"/>
              </a:spcBef>
              <a:spcAft>
                <a:spcPts val="606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/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 pitchFamily="34" charset="0"/>
              </a:rPr>
              <a:t>2030 besitzen nahezu 60% aller neu abgesetzten Fahrzeuge elektrifizierte Komponenten.</a:t>
            </a:r>
          </a:p>
          <a:p>
            <a:pPr marL="288497" lvl="1" indent="-288497">
              <a:spcBef>
                <a:spcPct val="0"/>
              </a:spcBef>
              <a:spcAft>
                <a:spcPts val="606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/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 pitchFamily="34" charset="0"/>
              </a:rPr>
              <a:t>Rund 25% aller abgesetzten Fahrzeuge besitzen hochautomatisierte Fahrfunktionen oder höher.</a:t>
            </a:r>
          </a:p>
          <a:p>
            <a:pPr marL="288497" lvl="1" indent="-288497">
              <a:spcBef>
                <a:spcPct val="0"/>
              </a:spcBef>
              <a:spcAft>
                <a:spcPts val="606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/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 pitchFamily="34" charset="0"/>
              </a:rPr>
              <a:t>Im Jahr 2030 wird mit einer nahezu vollständigen Fahrzeugvernetzung gerechnet.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9EA94-63BB-4A03-818B-4539056EF6E0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489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8497" lvl="1" indent="-288497">
              <a:spcBef>
                <a:spcPct val="0"/>
              </a:spcBef>
              <a:spcAft>
                <a:spcPts val="606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/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 pitchFamily="34" charset="0"/>
              </a:rPr>
              <a:t>PKW-Neuzulassungen steigen von 90 Mio. (2016) auf 120 Mio. (2030).</a:t>
            </a:r>
          </a:p>
          <a:p>
            <a:pPr marL="288497" lvl="1" indent="-288497">
              <a:spcBef>
                <a:spcPct val="0"/>
              </a:spcBef>
              <a:spcAft>
                <a:spcPts val="606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/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 pitchFamily="34" charset="0"/>
              </a:rPr>
              <a:t>2030 besitzen nahezu 60% aller neu abgesetzten Fahrzeuge elektrifizierte Komponenten.</a:t>
            </a:r>
          </a:p>
          <a:p>
            <a:pPr marL="288497" lvl="1" indent="-288497">
              <a:spcBef>
                <a:spcPct val="0"/>
              </a:spcBef>
              <a:spcAft>
                <a:spcPts val="606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/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 pitchFamily="34" charset="0"/>
              </a:rPr>
              <a:t>Rund 25% aller abgesetzten Fahrzeuge besitzen hochautomatisierte Fahrfunktionen oder höher.</a:t>
            </a:r>
          </a:p>
          <a:p>
            <a:pPr marL="288497" lvl="1" indent="-288497">
              <a:spcBef>
                <a:spcPct val="0"/>
              </a:spcBef>
              <a:spcAft>
                <a:spcPts val="606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/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 pitchFamily="34" charset="0"/>
              </a:rPr>
              <a:t>Im Jahr 2030 wird mit einer nahezu vollständigen Fahrzeugvernetzung gerechnet.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9EA94-63BB-4A03-818B-4539056EF6E0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31837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03188" y="622300"/>
            <a:ext cx="4775201" cy="26860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18F77-BF2E-4843-AA6C-ED9ACCB38B45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896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4" name="Picture 6" descr="http://www.wasg-bw.de/files/2012/08/Logo_Baden-Wuerttemberg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8937" y="4663168"/>
            <a:ext cx="733409" cy="4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268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6725" y="1329930"/>
            <a:ext cx="8208000" cy="4857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de-DE" noProof="0" dirty="0" smtClean="0"/>
          </a:p>
        </p:txBody>
      </p:sp>
      <p:sp>
        <p:nvSpPr>
          <p:cNvPr id="4" name="Line 13"/>
          <p:cNvSpPr>
            <a:spLocks noChangeShapeType="1"/>
          </p:cNvSpPr>
          <p:nvPr userDrawn="1"/>
        </p:nvSpPr>
        <p:spPr bwMode="auto">
          <a:xfrm>
            <a:off x="466725" y="1869653"/>
            <a:ext cx="8208000" cy="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Aft>
                <a:spcPct val="40000"/>
              </a:spcAft>
              <a:buFont typeface="Wingdings" pitchFamily="2" charset="2"/>
              <a:buNone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Bildplatzhalter 2"/>
          <p:cNvSpPr>
            <a:spLocks noGrp="1"/>
          </p:cNvSpPr>
          <p:nvPr>
            <p:ph type="pic" sz="quarter" idx="10"/>
          </p:nvPr>
        </p:nvSpPr>
        <p:spPr>
          <a:xfrm>
            <a:off x="469275" y="1977669"/>
            <a:ext cx="8208000" cy="2538353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dirty="0" smtClean="0"/>
              <a:t>Bild durch Klicken auf Symbol hinzufügen</a:t>
            </a:r>
            <a:endParaRPr lang="de-DE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6725" y="357617"/>
            <a:ext cx="8208000" cy="756105"/>
          </a:xfrm>
          <a:noFill/>
        </p:spPr>
        <p:txBody>
          <a:bodyPr/>
          <a:lstStyle>
            <a:lvl1pPr marL="0" indent="0">
              <a:defRPr sz="3200" cap="all" baseline="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  <p:sp>
        <p:nvSpPr>
          <p:cNvPr id="9" name="Line 12"/>
          <p:cNvSpPr>
            <a:spLocks noChangeShapeType="1"/>
          </p:cNvSpPr>
          <p:nvPr userDrawn="1"/>
        </p:nvSpPr>
        <p:spPr bwMode="auto">
          <a:xfrm flipV="1">
            <a:off x="466725" y="287265"/>
            <a:ext cx="82080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2813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1 Inhal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/>
              <a:t>Headline Bosch Office Sans 28pt steht hier und hat einen Zeilenabstand von 30pt.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idx="11"/>
          </p:nvPr>
        </p:nvSpPr>
        <p:spPr>
          <a:xfrm>
            <a:off x="4877257" y="1080562"/>
            <a:ext cx="4050744" cy="325856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8" name="Inhaltsplatzhalter 2"/>
          <p:cNvSpPr>
            <a:spLocks noGrp="1"/>
          </p:cNvSpPr>
          <p:nvPr>
            <p:ph idx="12"/>
          </p:nvPr>
        </p:nvSpPr>
        <p:spPr>
          <a:xfrm>
            <a:off x="216003" y="1080562"/>
            <a:ext cx="4050744" cy="325856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56602618"/>
      </p:ext>
    </p:extLst>
  </p:cSld>
  <p:clrMapOvr>
    <a:masterClrMapping/>
  </p:clrMapOvr>
  <p:transition spd="slow">
    <p:push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0376" y="1329931"/>
            <a:ext cx="4035425" cy="306943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2" y="1329931"/>
            <a:ext cx="4035425" cy="306943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412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7"/>
          <p:cNvSpPr>
            <a:spLocks noChangeShapeType="1"/>
          </p:cNvSpPr>
          <p:nvPr userDrawn="1"/>
        </p:nvSpPr>
        <p:spPr bwMode="auto">
          <a:xfrm flipV="1">
            <a:off x="469276" y="4624035"/>
            <a:ext cx="820800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426" y="357617"/>
            <a:ext cx="8425959" cy="756105"/>
          </a:xfrm>
          <a:noFill/>
        </p:spPr>
        <p:txBody>
          <a:bodyPr/>
          <a:lstStyle>
            <a:lvl1pPr marL="0" indent="0">
              <a:defRPr sz="2400" cap="all" baseline="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425" y="1329928"/>
            <a:ext cx="8425959" cy="4857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de-DE" noProof="0" dirty="0" smtClean="0"/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6246404" y="4678043"/>
            <a:ext cx="2646197" cy="405000"/>
          </a:xfrm>
          <a:prstGeom prst="rect">
            <a:avLst/>
          </a:prstGeom>
          <a:solidFill>
            <a:schemeClr val="bg1"/>
          </a:solidFill>
          <a:ln w="0">
            <a:solidFill>
              <a:schemeClr val="bg1">
                <a:alpha val="0"/>
              </a:schemeClr>
            </a:solidFill>
            <a:round/>
            <a:headEnd type="arrow" w="med" len="med"/>
            <a:tailEnd type="none" w="med" len="med"/>
          </a:ln>
          <a:effectLst/>
          <a:ex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Line 12"/>
          <p:cNvSpPr>
            <a:spLocks noChangeShapeType="1"/>
          </p:cNvSpPr>
          <p:nvPr userDrawn="1"/>
        </p:nvSpPr>
        <p:spPr bwMode="auto">
          <a:xfrm flipV="1">
            <a:off x="358425" y="303610"/>
            <a:ext cx="8425959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Line 13"/>
          <p:cNvSpPr>
            <a:spLocks noChangeShapeType="1"/>
          </p:cNvSpPr>
          <p:nvPr userDrawn="1"/>
        </p:nvSpPr>
        <p:spPr bwMode="auto">
          <a:xfrm>
            <a:off x="358426" y="1869653"/>
            <a:ext cx="8425959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2411479" y="4762411"/>
            <a:ext cx="2430316" cy="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75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Rechteck 4" descr="valid_FHG_layout"/>
          <p:cNvSpPr/>
          <p:nvPr userDrawn="1"/>
        </p:nvSpPr>
        <p:spPr bwMode="auto">
          <a:xfrm>
            <a:off x="4788058" y="5218118"/>
            <a:ext cx="4355942" cy="297041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r>
              <a:rPr lang="de-DE" sz="675" dirty="0" smtClean="0">
                <a:solidFill>
                  <a:schemeClr val="tx2"/>
                </a:solidFill>
              </a:rPr>
              <a:t>Diesen Kasten nicht löschen (ist für die Funktion der Folie wichtig)</a:t>
            </a:r>
            <a:endParaRPr lang="de-DE" sz="675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26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7"/>
          <p:cNvSpPr>
            <a:spLocks noChangeShapeType="1"/>
          </p:cNvSpPr>
          <p:nvPr userDrawn="1"/>
        </p:nvSpPr>
        <p:spPr bwMode="auto">
          <a:xfrm flipV="1">
            <a:off x="469276" y="4624035"/>
            <a:ext cx="8208000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426" y="357617"/>
            <a:ext cx="8425959" cy="756105"/>
          </a:xfrm>
          <a:noFill/>
        </p:spPr>
        <p:txBody>
          <a:bodyPr/>
          <a:lstStyle>
            <a:lvl1pPr marL="0" indent="0">
              <a:defRPr sz="2400" cap="all" baseline="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425" y="1329928"/>
            <a:ext cx="8425959" cy="4857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  <a:endParaRPr lang="de-DE" noProof="0" dirty="0" smtClean="0"/>
          </a:p>
        </p:txBody>
      </p:sp>
      <p:sp>
        <p:nvSpPr>
          <p:cNvPr id="12" name="Line 12"/>
          <p:cNvSpPr>
            <a:spLocks noChangeShapeType="1"/>
          </p:cNvSpPr>
          <p:nvPr userDrawn="1"/>
        </p:nvSpPr>
        <p:spPr bwMode="auto">
          <a:xfrm flipV="1">
            <a:off x="358425" y="303610"/>
            <a:ext cx="8425959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" name="Line 13"/>
          <p:cNvSpPr>
            <a:spLocks noChangeShapeType="1"/>
          </p:cNvSpPr>
          <p:nvPr userDrawn="1"/>
        </p:nvSpPr>
        <p:spPr bwMode="auto">
          <a:xfrm>
            <a:off x="358426" y="1869653"/>
            <a:ext cx="8425959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0"/>
          </p:nvPr>
        </p:nvSpPr>
        <p:spPr>
          <a:xfrm>
            <a:off x="358425" y="1977667"/>
            <a:ext cx="8425959" cy="2538353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4" name="Rechteck 13" descr="valid_FHG_layout"/>
          <p:cNvSpPr/>
          <p:nvPr userDrawn="1"/>
        </p:nvSpPr>
        <p:spPr bwMode="auto">
          <a:xfrm>
            <a:off x="4788058" y="5218118"/>
            <a:ext cx="4355942" cy="297041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r>
              <a:rPr lang="de-DE" sz="675" dirty="0" smtClean="0">
                <a:solidFill>
                  <a:schemeClr val="tx2"/>
                </a:solidFill>
              </a:rPr>
              <a:t>Diesen Kasten nicht löschen (ist für die Funktion der Folie wichtig)</a:t>
            </a:r>
            <a:endParaRPr lang="de-DE" sz="675" dirty="0">
              <a:solidFill>
                <a:schemeClr val="tx2"/>
              </a:solidFill>
            </a:endParaRPr>
          </a:p>
        </p:txBody>
      </p:sp>
      <p:sp>
        <p:nvSpPr>
          <p:cNvPr id="15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2411479" y="4762411"/>
            <a:ext cx="2430316" cy="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75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1442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8426" y="357617"/>
            <a:ext cx="8316300" cy="755931"/>
          </a:xfrm>
        </p:spPr>
        <p:txBody>
          <a:bodyPr/>
          <a:lstStyle>
            <a:lvl1pPr marL="0" indent="0">
              <a:defRPr sz="2400" cap="all" baseline="0"/>
            </a:lvl1pPr>
          </a:lstStyle>
          <a:p>
            <a:pPr lvl="0"/>
            <a:r>
              <a:rPr lang="de-DE" noProof="0" smtClean="0"/>
              <a:t>Titelmasterformat durch Klicken bearbeiten</a:t>
            </a:r>
            <a:endParaRPr lang="de-DE" noProof="0" dirty="0" smtClean="0"/>
          </a:p>
        </p:txBody>
      </p:sp>
      <p:sp>
        <p:nvSpPr>
          <p:cNvPr id="6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358426" y="1329928"/>
            <a:ext cx="8317575" cy="3186113"/>
          </a:xfrm>
        </p:spPr>
        <p:txBody>
          <a:bodyPr/>
          <a:lstStyle>
            <a:lvl1pPr marL="270000" indent="-270000">
              <a:buFont typeface="Wingdings" pitchFamily="2" charset="2"/>
              <a:buChar char="n"/>
              <a:defRPr/>
            </a:lvl1pPr>
            <a:lvl2pPr marL="540000" indent="-270000">
              <a:buFont typeface="Wingdings" pitchFamily="2" charset="2"/>
              <a:buChar char="n"/>
              <a:defRPr/>
            </a:lvl2pPr>
            <a:lvl3pPr marL="810000">
              <a:defRPr/>
            </a:lvl3pPr>
            <a:lvl4pPr marL="1080000">
              <a:defRPr/>
            </a:lvl4pPr>
            <a:lvl5pPr marL="1350000" indent="-270000">
              <a:defRPr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Line 12"/>
          <p:cNvSpPr>
            <a:spLocks noChangeShapeType="1"/>
          </p:cNvSpPr>
          <p:nvPr userDrawn="1"/>
        </p:nvSpPr>
        <p:spPr bwMode="auto">
          <a:xfrm flipV="1">
            <a:off x="358425" y="303610"/>
            <a:ext cx="8425959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9" name="Line 13"/>
          <p:cNvSpPr>
            <a:spLocks noChangeShapeType="1"/>
          </p:cNvSpPr>
          <p:nvPr userDrawn="1"/>
        </p:nvSpPr>
        <p:spPr bwMode="auto">
          <a:xfrm>
            <a:off x="358426" y="1275606"/>
            <a:ext cx="8425959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8" name="Rechteck 7" descr="valid_FHG_layout"/>
          <p:cNvSpPr/>
          <p:nvPr userDrawn="1"/>
        </p:nvSpPr>
        <p:spPr bwMode="auto">
          <a:xfrm>
            <a:off x="4788058" y="5218118"/>
            <a:ext cx="4355942" cy="297041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r>
              <a:rPr lang="de-DE" sz="675" dirty="0" smtClean="0">
                <a:solidFill>
                  <a:schemeClr val="tx2"/>
                </a:solidFill>
              </a:rPr>
              <a:t>Diesen Kasten nicht löschen (ist für die Funktion der Folie wichtig)</a:t>
            </a:r>
            <a:endParaRPr lang="de-DE" sz="675" dirty="0">
              <a:solidFill>
                <a:schemeClr val="tx2"/>
              </a:solidFill>
            </a:endParaRPr>
          </a:p>
        </p:txBody>
      </p:sp>
      <p:sp>
        <p:nvSpPr>
          <p:cNvPr id="10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2411479" y="4762411"/>
            <a:ext cx="2430316" cy="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75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12099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426" y="251100"/>
            <a:ext cx="8425959" cy="276999"/>
          </a:xfrm>
        </p:spPr>
        <p:txBody>
          <a:bodyPr wrap="square">
            <a:spAutoFit/>
          </a:bodyPr>
          <a:lstStyle>
            <a:lvl1pPr marL="0" indent="0" defTabSz="378000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425" y="1329928"/>
            <a:ext cx="8425959" cy="3186113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Rechteck 7" descr="valid_FHG_layout"/>
          <p:cNvSpPr/>
          <p:nvPr userDrawn="1"/>
        </p:nvSpPr>
        <p:spPr bwMode="auto">
          <a:xfrm>
            <a:off x="4788058" y="5218118"/>
            <a:ext cx="4355942" cy="297041"/>
          </a:xfrm>
          <a:prstGeom prst="rect">
            <a:avLst/>
          </a:prstGeom>
          <a:noFill/>
          <a:ln w="9525">
            <a:solidFill>
              <a:schemeClr val="tx2"/>
            </a:solidFill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r>
              <a:rPr lang="de-DE" sz="675" dirty="0" smtClean="0">
                <a:solidFill>
                  <a:schemeClr val="tx2"/>
                </a:solidFill>
              </a:rPr>
              <a:t>Diesen Kasten nicht löschen (ist für die Funktion der Folie wichtig)</a:t>
            </a:r>
            <a:endParaRPr lang="de-DE" sz="675" dirty="0">
              <a:solidFill>
                <a:schemeClr val="tx2"/>
              </a:solidFill>
            </a:endParaRPr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2411479" y="4762411"/>
            <a:ext cx="2430316" cy="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de-DE" sz="750" b="1" smtClean="0">
                <a:solidFill>
                  <a:schemeClr val="bg2"/>
                </a:solidFill>
              </a:defRPr>
            </a:lvl1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2335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67544" y="4948237"/>
            <a:ext cx="6625406" cy="108347"/>
          </a:xfrm>
        </p:spPr>
        <p:txBody>
          <a:bodyPr lIns="90000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75" b="0" cap="all">
                <a:solidFill>
                  <a:schemeClr val="tx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675" b="0" cap="all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675" b="0" i="0" cap="all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70" y="4038841"/>
            <a:ext cx="2052000" cy="66623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313" y="4083844"/>
            <a:ext cx="2735262" cy="417679"/>
          </a:xfrm>
          <a:solidFill>
            <a:schemeClr val="tx2"/>
          </a:solidFill>
        </p:spPr>
        <p:txBody>
          <a:bodyPr wrap="square" lIns="90000" tIns="46800" rIns="90000" bIns="46800">
            <a:spAutoFit/>
          </a:bodyPr>
          <a:lstStyle>
            <a:lvl1pPr marL="0" indent="0" algn="l">
              <a:buNone/>
              <a:defRPr sz="105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durch Klicken bearbeiten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6" y="0"/>
            <a:ext cx="4869000" cy="388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8314" y="2966256"/>
            <a:ext cx="4535735" cy="1064010"/>
          </a:xfrm>
          <a:solidFill>
            <a:schemeClr val="tx2"/>
          </a:solidFill>
        </p:spPr>
        <p:txBody>
          <a:bodyPr wrap="square" lIns="90000" tIns="46800" rIns="90000" bIns="46800" anchor="b" anchorCtr="0">
            <a:spAutoFit/>
          </a:bodyPr>
          <a:lstStyle>
            <a:lvl1pPr algn="l">
              <a:defRPr sz="315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Mobiles </a:t>
            </a:r>
            <a:r>
              <a:rPr lang="de-DE" dirty="0" err="1"/>
              <a:t>baden-württemberg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951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15.12.2013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/  </a:t>
            </a:r>
            <a:r>
              <a:rPr lang="de-DE" dirty="0" err="1"/>
              <a:t>Praesentationstitel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Ins="720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5EE493-AD2E-4872-B2F6-8F12A747F0A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9497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39750" y="1059657"/>
            <a:ext cx="3744913" cy="329445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427539" y="1059657"/>
            <a:ext cx="3816350" cy="329445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15.12.2013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/  Praesentationstitel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E493-AD2E-4872-B2F6-8F12A747F0A5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86916"/>
            <a:ext cx="6337374" cy="162353"/>
          </a:xfrm>
        </p:spPr>
        <p:txBody>
          <a:bodyPr lIns="18000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75" b="0" cap="all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675" b="0" cap="all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675" b="0" i="0" cap="all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/  Kapitel X  /  Kapitelbenennung</a:t>
            </a:r>
          </a:p>
        </p:txBody>
      </p:sp>
    </p:spTree>
    <p:extLst>
      <p:ext uri="{BB962C8B-B14F-4D97-AF65-F5344CB8AC3E}">
        <p14:creationId xmlns:p14="http://schemas.microsoft.com/office/powerpoint/2010/main" val="2253243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094740"/>
          </a:xfrm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9927" y="2876350"/>
            <a:ext cx="7772400" cy="42882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028647"/>
            <a:ext cx="9144000" cy="1376513"/>
          </a:xfrm>
          <a:solidFill>
            <a:schemeClr val="accent2"/>
          </a:solidFill>
        </p:spPr>
        <p:txBody>
          <a:bodyPr lIns="432000" tIns="72000" rIns="432000" bIns="72000" anchor="b" anchorCtr="0">
            <a:spAutoFit/>
          </a:bodyPr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0311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39750" y="1059658"/>
            <a:ext cx="4032251" cy="329445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15.12.2013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/  Praesentationstitel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E493-AD2E-4872-B2F6-8F12A747F0A5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716464" y="1059657"/>
            <a:ext cx="4427537" cy="3294460"/>
          </a:xfrm>
        </p:spPr>
        <p:txBody>
          <a:bodyPr tIns="9000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86916"/>
            <a:ext cx="6337374" cy="162353"/>
          </a:xfrm>
        </p:spPr>
        <p:txBody>
          <a:bodyPr lIns="18000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75" b="0" cap="all" baseline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675" b="0" cap="all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675" b="0" i="0" cap="all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/ Mobiles </a:t>
            </a:r>
            <a:r>
              <a:rPr lang="de-DE" dirty="0" err="1"/>
              <a:t>Baden-württemberg</a:t>
            </a:r>
            <a:r>
              <a:rPr lang="de-DE" dirty="0"/>
              <a:t> – </a:t>
            </a:r>
            <a:r>
              <a:rPr lang="de-DE" dirty="0" err="1"/>
              <a:t>wege</a:t>
            </a:r>
            <a:r>
              <a:rPr lang="de-DE" dirty="0"/>
              <a:t> der </a:t>
            </a:r>
            <a:r>
              <a:rPr lang="de-DE" dirty="0" err="1"/>
              <a:t>transformation</a:t>
            </a:r>
            <a:r>
              <a:rPr lang="de-DE" dirty="0"/>
              <a:t> zu einer nachhaltigen </a:t>
            </a:r>
            <a:r>
              <a:rPr lang="de-DE" dirty="0" err="1"/>
              <a:t>mobilität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5053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15.12.2013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/  Praesentationstitel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E493-AD2E-4872-B2F6-8F12A747F0A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1059657"/>
            <a:ext cx="9144000" cy="3294460"/>
          </a:xfrm>
        </p:spPr>
        <p:txBody>
          <a:bodyPr tIns="9000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86916"/>
            <a:ext cx="6337374" cy="162353"/>
          </a:xfrm>
        </p:spPr>
        <p:txBody>
          <a:bodyPr lIns="18000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75" b="0" cap="all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675" b="0" cap="all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675" b="0" i="0" cap="all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/  Kapitel X  /  Kapitelbenennung</a:t>
            </a:r>
          </a:p>
        </p:txBody>
      </p:sp>
    </p:spTree>
    <p:extLst>
      <p:ext uri="{BB962C8B-B14F-4D97-AF65-F5344CB8AC3E}">
        <p14:creationId xmlns:p14="http://schemas.microsoft.com/office/powerpoint/2010/main" val="2258637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15.12.2013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/  Praesentationstitel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E493-AD2E-4872-B2F6-8F12A747F0A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86916"/>
            <a:ext cx="6337374" cy="162353"/>
          </a:xfrm>
        </p:spPr>
        <p:txBody>
          <a:bodyPr lIns="18000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75" b="0" cap="all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675" b="0" cap="all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675" b="0" i="0" cap="all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/  Kapitel X  /  Kapitelbenennung</a:t>
            </a:r>
          </a:p>
        </p:txBody>
      </p:sp>
    </p:spTree>
    <p:extLst>
      <p:ext uri="{BB962C8B-B14F-4D97-AF65-F5344CB8AC3E}">
        <p14:creationId xmlns:p14="http://schemas.microsoft.com/office/powerpoint/2010/main" val="985556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590400" y="178105"/>
            <a:ext cx="6300000" cy="7047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b="1">
                <a:latin typeface="Calibri" panose="020F050202020403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idx="1"/>
          </p:nvPr>
        </p:nvSpPr>
        <p:spPr>
          <a:xfrm>
            <a:off x="590400" y="1155696"/>
            <a:ext cx="8183713" cy="379231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Aft>
                <a:spcPts val="900"/>
              </a:spcAft>
              <a:defRPr sz="15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70272" indent="-270272">
              <a:lnSpc>
                <a:spcPct val="100000"/>
              </a:lnSpc>
              <a:spcAft>
                <a:spcPts val="900"/>
              </a:spcAft>
              <a:buClrTx/>
              <a:buFont typeface="Wingdings" panose="05000000000000000000" pitchFamily="2" charset="2"/>
              <a:buChar char="§"/>
              <a:tabLst/>
              <a:defRPr sz="1500">
                <a:latin typeface="Calibri" panose="020F0502020204030204" pitchFamily="34" charset="0"/>
              </a:defRPr>
            </a:lvl2pPr>
            <a:lvl3pPr marL="467916" indent="-197644">
              <a:lnSpc>
                <a:spcPct val="100000"/>
              </a:lnSpc>
              <a:spcAft>
                <a:spcPts val="900"/>
              </a:spcAft>
              <a:buClrTx/>
              <a:buFont typeface="Symbol" panose="05050102010706020507" pitchFamily="18" charset="2"/>
              <a:buChar char="-"/>
              <a:defRPr sz="1350">
                <a:latin typeface="Calibri" panose="020F0502020204030204" pitchFamily="34" charset="0"/>
              </a:defRPr>
            </a:lvl3pPr>
            <a:lvl4pPr marL="672704" marR="0" indent="-204788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Pct val="125000"/>
              <a:buFont typeface="Symbol" panose="05050102010706020507" pitchFamily="18" charset="2"/>
              <a:buChar char="-"/>
              <a:tabLst/>
              <a:defRPr sz="1200">
                <a:latin typeface="Calibri" panose="020F050202020403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342313" y="4983957"/>
            <a:ext cx="431800" cy="159544"/>
          </a:xfrm>
        </p:spPr>
        <p:txBody>
          <a:bodyPr/>
          <a:lstStyle>
            <a:lvl1pPr algn="r">
              <a:defRPr sz="900" i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 </a:t>
            </a:r>
            <a:fld id="{5F1BFBE3-3A4E-4FFD-80E2-BCF2DC0B3100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900" i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Mobiles BaWü | 1. Stakeholder-Workshop | 9.05.2016 | Stuttgart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257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/>
          </p:nvPr>
        </p:nvSpPr>
        <p:spPr>
          <a:xfrm>
            <a:off x="467544" y="4948237"/>
            <a:ext cx="6625406" cy="108347"/>
          </a:xfrm>
        </p:spPr>
        <p:txBody>
          <a:bodyPr lIns="90000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75" b="0" cap="all">
                <a:solidFill>
                  <a:schemeClr val="tx1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675" b="0" cap="all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675" b="0" i="0" cap="all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70" y="4038841"/>
            <a:ext cx="2052000" cy="66623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68313" y="4083844"/>
            <a:ext cx="2735262" cy="417679"/>
          </a:xfrm>
          <a:solidFill>
            <a:schemeClr val="tx2"/>
          </a:solidFill>
        </p:spPr>
        <p:txBody>
          <a:bodyPr wrap="square" lIns="90000" tIns="46800" rIns="90000" bIns="46800">
            <a:spAutoFit/>
          </a:bodyPr>
          <a:lstStyle>
            <a:lvl1pPr marL="0" indent="0" algn="l">
              <a:buNone/>
              <a:defRPr sz="1050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 durch Klicken bearbeiten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6" y="0"/>
            <a:ext cx="4869000" cy="388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68314" y="2966256"/>
            <a:ext cx="4535735" cy="1064010"/>
          </a:xfrm>
          <a:solidFill>
            <a:schemeClr val="tx2"/>
          </a:solidFill>
        </p:spPr>
        <p:txBody>
          <a:bodyPr wrap="square" lIns="90000" tIns="46800" rIns="90000" bIns="46800" anchor="b" anchorCtr="0">
            <a:spAutoFit/>
          </a:bodyPr>
          <a:lstStyle>
            <a:lvl1pPr algn="l">
              <a:defRPr sz="315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Mobiles </a:t>
            </a:r>
            <a:r>
              <a:rPr lang="de-DE" dirty="0" err="1"/>
              <a:t>baden-württemberg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60663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996870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39750" y="1059657"/>
            <a:ext cx="3744913" cy="329445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4427539" y="1059657"/>
            <a:ext cx="3816350" cy="329445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Ergebnisse der Studie „mobiles baden-württemberg“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E493-AD2E-4872-B2F6-8F12A747F0A5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86916"/>
            <a:ext cx="6337374" cy="162353"/>
          </a:xfrm>
        </p:spPr>
        <p:txBody>
          <a:bodyPr lIns="18000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75" b="0" cap="all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675" b="0" cap="all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675" b="0" i="0" cap="all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/  Kapitel X  /  Kapitelbenennung</a:t>
            </a:r>
          </a:p>
        </p:txBody>
      </p:sp>
    </p:spTree>
    <p:extLst>
      <p:ext uri="{BB962C8B-B14F-4D97-AF65-F5344CB8AC3E}">
        <p14:creationId xmlns:p14="http://schemas.microsoft.com/office/powerpoint/2010/main" val="2559261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39750" y="1059658"/>
            <a:ext cx="4032251" cy="3294459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20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Ergebnisse der Studie „mobiles baden-württemberg“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E493-AD2E-4872-B2F6-8F12A747F0A5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4716464" y="1059657"/>
            <a:ext cx="4427537" cy="3294460"/>
          </a:xfrm>
        </p:spPr>
        <p:txBody>
          <a:bodyPr tIns="9000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86916"/>
            <a:ext cx="6337374" cy="162353"/>
          </a:xfrm>
        </p:spPr>
        <p:txBody>
          <a:bodyPr lIns="18000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75" b="0" cap="all" baseline="0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675" b="0" cap="all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675" b="0" i="0" cap="all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/ Mobiles </a:t>
            </a:r>
            <a:r>
              <a:rPr lang="de-DE" dirty="0" err="1"/>
              <a:t>Baden-württemberg</a:t>
            </a:r>
            <a:r>
              <a:rPr lang="de-DE" dirty="0"/>
              <a:t> – </a:t>
            </a:r>
            <a:r>
              <a:rPr lang="de-DE" dirty="0" err="1"/>
              <a:t>wege</a:t>
            </a:r>
            <a:r>
              <a:rPr lang="de-DE" dirty="0"/>
              <a:t> der </a:t>
            </a:r>
            <a:r>
              <a:rPr lang="de-DE" dirty="0" err="1"/>
              <a:t>transformation</a:t>
            </a:r>
            <a:r>
              <a:rPr lang="de-DE" dirty="0"/>
              <a:t> zu einer nachhaltigen </a:t>
            </a:r>
            <a:r>
              <a:rPr lang="de-DE" dirty="0" err="1"/>
              <a:t>mobilität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742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Ergebnisse der Studie „mobiles baden-württemberg“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E493-AD2E-4872-B2F6-8F12A747F0A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0" y="1059657"/>
            <a:ext cx="9144000" cy="3294460"/>
          </a:xfrm>
        </p:spPr>
        <p:txBody>
          <a:bodyPr tIns="900000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86916"/>
            <a:ext cx="6337374" cy="162353"/>
          </a:xfrm>
        </p:spPr>
        <p:txBody>
          <a:bodyPr lIns="18000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75" b="0" cap="all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675" b="0" cap="all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675" b="0" i="0" cap="all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/  Kapitel X  /  Kapitelbenennung</a:t>
            </a:r>
          </a:p>
        </p:txBody>
      </p:sp>
    </p:spTree>
    <p:extLst>
      <p:ext uri="{BB962C8B-B14F-4D97-AF65-F5344CB8AC3E}">
        <p14:creationId xmlns:p14="http://schemas.microsoft.com/office/powerpoint/2010/main" val="2931357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Ergebnisse der Studie „mobiles baden-württemberg“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EE493-AD2E-4872-B2F6-8F12A747F0A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55576" y="86916"/>
            <a:ext cx="6337374" cy="162353"/>
          </a:xfrm>
        </p:spPr>
        <p:txBody>
          <a:bodyPr lIns="18000" anchor="b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675" b="0" cap="all">
                <a:solidFill>
                  <a:schemeClr val="tx2"/>
                </a:solidFill>
                <a:latin typeface="+mn-lt"/>
              </a:defRPr>
            </a:lvl1pPr>
            <a:lvl2pPr marL="0" indent="0">
              <a:buFont typeface="Arial" panose="020B0604020202020204" pitchFamily="34" charset="0"/>
              <a:buNone/>
              <a:defRPr sz="675" b="0" cap="all">
                <a:solidFill>
                  <a:schemeClr val="tx2"/>
                </a:solidFill>
                <a:latin typeface="+mn-lt"/>
              </a:defRPr>
            </a:lvl2pPr>
            <a:lvl3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3pPr>
            <a:lvl4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4pPr>
            <a:lvl5pPr marL="0" indent="0">
              <a:buNone/>
              <a:defRPr sz="675" b="0" i="0" cap="all">
                <a:solidFill>
                  <a:schemeClr val="tx2"/>
                </a:solidFill>
                <a:latin typeface="+mn-lt"/>
              </a:defRPr>
            </a:lvl5pPr>
            <a:lvl6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6pPr>
            <a:lvl7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7pPr>
            <a:lvl8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8pPr>
            <a:lvl9pPr marL="0" indent="0">
              <a:buNone/>
              <a:defRPr sz="675" b="0" cap="all">
                <a:solidFill>
                  <a:schemeClr val="tx2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/  Kapitel X  /  Kapitelbenennung</a:t>
            </a:r>
          </a:p>
        </p:txBody>
      </p:sp>
    </p:spTree>
    <p:extLst>
      <p:ext uri="{BB962C8B-B14F-4D97-AF65-F5344CB8AC3E}">
        <p14:creationId xmlns:p14="http://schemas.microsoft.com/office/powerpoint/2010/main" val="602891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6" descr="http://www.wasg-bw.de/files/2012/08/Logo_Baden-Wuerttemberg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8937" y="4663168"/>
            <a:ext cx="733409" cy="4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368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590400" y="178105"/>
            <a:ext cx="6300000" cy="7047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b="1">
                <a:latin typeface="Calibri" panose="020F050202020403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Textplatzhalter 2"/>
          <p:cNvSpPr>
            <a:spLocks noGrp="1"/>
          </p:cNvSpPr>
          <p:nvPr>
            <p:ph idx="1"/>
          </p:nvPr>
        </p:nvSpPr>
        <p:spPr>
          <a:xfrm>
            <a:off x="590400" y="1155696"/>
            <a:ext cx="8183713" cy="379231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Aft>
                <a:spcPts val="900"/>
              </a:spcAft>
              <a:defRPr sz="15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270272" indent="-270272">
              <a:lnSpc>
                <a:spcPct val="100000"/>
              </a:lnSpc>
              <a:spcAft>
                <a:spcPts val="900"/>
              </a:spcAft>
              <a:buClrTx/>
              <a:buFont typeface="Wingdings" panose="05000000000000000000" pitchFamily="2" charset="2"/>
              <a:buChar char="§"/>
              <a:tabLst/>
              <a:defRPr sz="1500">
                <a:latin typeface="Calibri" panose="020F0502020204030204" pitchFamily="34" charset="0"/>
              </a:defRPr>
            </a:lvl2pPr>
            <a:lvl3pPr marL="467916" indent="-197644">
              <a:lnSpc>
                <a:spcPct val="100000"/>
              </a:lnSpc>
              <a:spcAft>
                <a:spcPts val="900"/>
              </a:spcAft>
              <a:buClrTx/>
              <a:buFont typeface="Symbol" panose="05050102010706020507" pitchFamily="18" charset="2"/>
              <a:buChar char="-"/>
              <a:defRPr sz="1350">
                <a:latin typeface="Calibri" panose="020F0502020204030204" pitchFamily="34" charset="0"/>
              </a:defRPr>
            </a:lvl3pPr>
            <a:lvl4pPr marL="672704" marR="0" indent="-204788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Pct val="125000"/>
              <a:buFont typeface="Symbol" panose="05050102010706020507" pitchFamily="18" charset="2"/>
              <a:buChar char="-"/>
              <a:tabLst/>
              <a:defRPr sz="1200">
                <a:latin typeface="Calibri" panose="020F0502020204030204" pitchFamily="34" charset="0"/>
              </a:defRPr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8342313" y="4983957"/>
            <a:ext cx="431800" cy="159544"/>
          </a:xfrm>
        </p:spPr>
        <p:txBody>
          <a:bodyPr/>
          <a:lstStyle>
            <a:lvl1pPr algn="r">
              <a:defRPr sz="900" i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 </a:t>
            </a:r>
            <a:fld id="{5F1BFBE3-3A4E-4FFD-80E2-BCF2DC0B3100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900" i="0">
                <a:solidFill>
                  <a:schemeClr val="tx1"/>
                </a:solidFill>
                <a:latin typeface="Calibri" panose="020F0502020204030204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>
                <a:solidFill>
                  <a:prstClr val="black"/>
                </a:solidFill>
              </a:rPr>
              <a:t>Ergebnisse der Studie „mobiles baden-württemberg“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06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1487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www.wasg-bw.de/files/2012/08/Logo_Baden-Wuerttemberg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8937" y="4663168"/>
            <a:ext cx="733409" cy="42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13"/>
          <p:cNvSpPr>
            <a:spLocks noChangeShapeType="1"/>
          </p:cNvSpPr>
          <p:nvPr userDrawn="1"/>
        </p:nvSpPr>
        <p:spPr bwMode="auto">
          <a:xfrm>
            <a:off x="466725" y="1869653"/>
            <a:ext cx="8208000" cy="0"/>
          </a:xfrm>
          <a:prstGeom prst="lin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Aft>
                <a:spcPct val="40000"/>
              </a:spcAft>
              <a:buFont typeface="Wingdings" pitchFamily="2" charset="2"/>
              <a:buNone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Line 12"/>
          <p:cNvSpPr>
            <a:spLocks noChangeShapeType="1"/>
          </p:cNvSpPr>
          <p:nvPr userDrawn="1"/>
        </p:nvSpPr>
        <p:spPr bwMode="auto">
          <a:xfrm flipV="1">
            <a:off x="466725" y="303610"/>
            <a:ext cx="8208000" cy="0"/>
          </a:xfrm>
          <a:prstGeom prst="line">
            <a:avLst/>
          </a:prstGeom>
          <a:noFill/>
          <a:ln w="5080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Aft>
                <a:spcPct val="40000"/>
              </a:spcAft>
              <a:buFont typeface="Wingdings" pitchFamily="2" charset="2"/>
              <a:buNone/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240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21318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70741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257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7813" y="286943"/>
            <a:ext cx="2055812" cy="411241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60375" y="286943"/>
            <a:ext cx="6015038" cy="4112419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7297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0375" y="286941"/>
            <a:ext cx="82232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0375" y="1329931"/>
            <a:ext cx="8223250" cy="306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pic>
        <p:nvPicPr>
          <p:cNvPr id="19" name="Grafik 18" descr="Logo_ausgetauscht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04" y="4701858"/>
            <a:ext cx="1417637" cy="388152"/>
          </a:xfrm>
          <a:prstGeom prst="rect">
            <a:avLst/>
          </a:prstGeom>
        </p:spPr>
      </p:pic>
      <p:sp>
        <p:nvSpPr>
          <p:cNvPr id="21" name="Text Box 6"/>
          <p:cNvSpPr txBox="1">
            <a:spLocks noChangeArrowheads="1"/>
          </p:cNvSpPr>
          <p:nvPr userDrawn="1"/>
        </p:nvSpPr>
        <p:spPr bwMode="auto">
          <a:xfrm>
            <a:off x="3201309" y="4943771"/>
            <a:ext cx="21590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de-DE" sz="800" dirty="0" smtClean="0">
                <a:solidFill>
                  <a:srgbClr val="A8AFAF"/>
                </a:solidFill>
              </a:rPr>
              <a:t>Seite </a:t>
            </a:r>
            <a:fld id="{725CFF7B-666A-4842-8980-968F28D7E5C8}" type="slidenum">
              <a:rPr lang="de-DE" sz="800" smtClean="0">
                <a:solidFill>
                  <a:srgbClr val="A8AFAF"/>
                </a:solidFill>
              </a:rPr>
              <a:pPr eaLnBrk="1" hangingPunct="1">
                <a:spcBef>
                  <a:spcPct val="50000"/>
                </a:spcBef>
                <a:spcAft>
                  <a:spcPct val="0"/>
                </a:spcAft>
                <a:buFontTx/>
                <a:buNone/>
                <a:defRPr/>
              </a:pPr>
              <a:t>‹Nr.›</a:t>
            </a:fld>
            <a:endParaRPr lang="de-DE" sz="800" dirty="0" smtClean="0">
              <a:solidFill>
                <a:srgbClr val="A8AFAF"/>
              </a:solidFill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 userDrawn="1"/>
        </p:nvSpPr>
        <p:spPr bwMode="auto">
          <a:xfrm>
            <a:off x="455613" y="4940386"/>
            <a:ext cx="2159000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de-DE" sz="800" dirty="0" smtClean="0">
                <a:solidFill>
                  <a:srgbClr val="A8AFAF"/>
                </a:solidFill>
              </a:rPr>
              <a:t>© Fraunhofer IAO, IAT Universität Stuttgart</a:t>
            </a:r>
          </a:p>
        </p:txBody>
      </p:sp>
      <p:sp>
        <p:nvSpPr>
          <p:cNvPr id="8" name="Line 7"/>
          <p:cNvSpPr>
            <a:spLocks noChangeShapeType="1"/>
          </p:cNvSpPr>
          <p:nvPr userDrawn="1"/>
        </p:nvSpPr>
        <p:spPr bwMode="auto">
          <a:xfrm flipV="1">
            <a:off x="455613" y="4584170"/>
            <a:ext cx="8221662" cy="0"/>
          </a:xfrm>
          <a:prstGeom prst="lin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9" r:id="rId2"/>
    <p:sldLayoutId id="2147483667" r:id="rId3"/>
    <p:sldLayoutId id="214748366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86" r:id="rId10"/>
    <p:sldLayoutId id="2147483723" r:id="rId11"/>
    <p:sldLayoutId id="2147483724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40000"/>
        </a:spcAft>
        <a:buClr>
          <a:schemeClr val="tx2"/>
        </a:buClr>
        <a:buFont typeface="Wingdings" pitchFamily="2" charset="2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6700" algn="l" rtl="0" eaLnBrk="0" fontAlgn="base" hangingPunct="0">
        <a:spcBef>
          <a:spcPct val="0"/>
        </a:spcBef>
        <a:spcAft>
          <a:spcPct val="40000"/>
        </a:spcAft>
        <a:buClr>
          <a:schemeClr val="accent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531813" indent="-261938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800100" indent="-266700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4pPr>
      <a:lvl5pPr marL="1079500" indent="-277813" algn="l" rtl="0" eaLnBrk="0" fontAlgn="base" hangingPunct="0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5pPr>
      <a:lvl6pPr marL="1536700" indent="-2778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1993900" indent="-2778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2451100" indent="-2778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2908300" indent="-277813" algn="l" rtl="0" fontAlgn="base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8425" y="251100"/>
            <a:ext cx="8435485" cy="9191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 dirty="0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8426" y="1331100"/>
            <a:ext cx="8425959" cy="3186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358425" y="4762411"/>
            <a:ext cx="194502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de-DE" sz="600" dirty="0" smtClean="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600" dirty="0" smtClean="0">
                <a:solidFill>
                  <a:schemeClr val="bg2"/>
                </a:solidFill>
              </a:rPr>
              <a:t>© Fraunhofer IAO, IAT Universität Stuttgart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V="1">
            <a:off x="358425" y="4624035"/>
            <a:ext cx="8425959" cy="0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8" name="Gruppieren 17"/>
          <p:cNvGrpSpPr/>
          <p:nvPr userDrawn="1"/>
        </p:nvGrpSpPr>
        <p:grpSpPr>
          <a:xfrm>
            <a:off x="0" y="5245155"/>
            <a:ext cx="4374682" cy="243000"/>
            <a:chOff x="0" y="7101510"/>
            <a:chExt cx="5832150" cy="324000"/>
          </a:xfrm>
        </p:grpSpPr>
        <p:sp>
          <p:nvSpPr>
            <p:cNvPr id="19" name="Rechteck 18"/>
            <p:cNvSpPr/>
            <p:nvPr userDrawn="1"/>
          </p:nvSpPr>
          <p:spPr>
            <a:xfrm>
              <a:off x="0" y="7101510"/>
              <a:ext cx="180000" cy="324000"/>
            </a:xfrm>
            <a:prstGeom prst="rect">
              <a:avLst/>
            </a:prstGeom>
            <a:solidFill>
              <a:schemeClr val="tx2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R 23</a:t>
              </a:r>
            </a:p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G 156</a:t>
              </a:r>
            </a:p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B 125</a:t>
              </a:r>
              <a:endParaRPr lang="de-DE" sz="675" dirty="0">
                <a:solidFill>
                  <a:schemeClr val="tx1"/>
                </a:solidFill>
              </a:endParaRPr>
            </a:p>
          </p:txBody>
        </p:sp>
        <p:sp>
          <p:nvSpPr>
            <p:cNvPr id="20" name="Rechteck 19"/>
            <p:cNvSpPr/>
            <p:nvPr userDrawn="1"/>
          </p:nvSpPr>
          <p:spPr>
            <a:xfrm>
              <a:off x="942025" y="7101510"/>
              <a:ext cx="180000" cy="324000"/>
            </a:xfrm>
            <a:prstGeom prst="rect">
              <a:avLst/>
            </a:prstGeom>
            <a:solidFill>
              <a:srgbClr val="F294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R 242</a:t>
              </a:r>
            </a:p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G 148</a:t>
              </a:r>
            </a:p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B 0</a:t>
              </a:r>
              <a:endParaRPr lang="de-DE" sz="675" dirty="0">
                <a:solidFill>
                  <a:schemeClr val="tx1"/>
                </a:solidFill>
              </a:endParaRPr>
            </a:p>
          </p:txBody>
        </p:sp>
        <p:sp>
          <p:nvSpPr>
            <p:cNvPr id="21" name="Rechteck 20"/>
            <p:cNvSpPr/>
            <p:nvPr userDrawn="1"/>
          </p:nvSpPr>
          <p:spPr>
            <a:xfrm>
              <a:off x="1884050" y="7101510"/>
              <a:ext cx="180000" cy="324000"/>
            </a:xfrm>
            <a:prstGeom prst="rect">
              <a:avLst/>
            </a:prstGeom>
            <a:solidFill>
              <a:srgbClr val="1F82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R 31</a:t>
              </a:r>
            </a:p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G 130</a:t>
              </a:r>
            </a:p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B 192</a:t>
              </a:r>
              <a:endParaRPr lang="de-DE" sz="675" dirty="0">
                <a:solidFill>
                  <a:schemeClr val="tx1"/>
                </a:solidFill>
              </a:endParaRPr>
            </a:p>
          </p:txBody>
        </p:sp>
        <p:sp>
          <p:nvSpPr>
            <p:cNvPr id="22" name="Rechteck 21"/>
            <p:cNvSpPr/>
            <p:nvPr userDrawn="1"/>
          </p:nvSpPr>
          <p:spPr>
            <a:xfrm>
              <a:off x="2826075" y="7101510"/>
              <a:ext cx="180000" cy="324000"/>
            </a:xfrm>
            <a:prstGeom prst="rect">
              <a:avLst/>
            </a:prstGeom>
            <a:solidFill>
              <a:srgbClr val="E2001A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R 226</a:t>
              </a:r>
            </a:p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G 0</a:t>
              </a:r>
            </a:p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B 26</a:t>
              </a:r>
              <a:endParaRPr lang="de-DE" sz="675" dirty="0">
                <a:solidFill>
                  <a:schemeClr val="tx1"/>
                </a:solidFill>
              </a:endParaRPr>
            </a:p>
          </p:txBody>
        </p:sp>
        <p:sp>
          <p:nvSpPr>
            <p:cNvPr id="23" name="Rechteck 22"/>
            <p:cNvSpPr/>
            <p:nvPr userDrawn="1"/>
          </p:nvSpPr>
          <p:spPr>
            <a:xfrm>
              <a:off x="3768100" y="7101510"/>
              <a:ext cx="180000" cy="324000"/>
            </a:xfrm>
            <a:prstGeom prst="rect">
              <a:avLst/>
            </a:prstGeom>
            <a:solidFill>
              <a:srgbClr val="B1C8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R 177</a:t>
              </a:r>
            </a:p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G 200</a:t>
              </a:r>
            </a:p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B 0</a:t>
              </a:r>
              <a:endParaRPr lang="de-DE" sz="675" dirty="0">
                <a:solidFill>
                  <a:schemeClr val="tx1"/>
                </a:solidFill>
              </a:endParaRPr>
            </a:p>
          </p:txBody>
        </p:sp>
        <p:sp>
          <p:nvSpPr>
            <p:cNvPr id="24" name="Rechteck 23"/>
            <p:cNvSpPr/>
            <p:nvPr userDrawn="1"/>
          </p:nvSpPr>
          <p:spPr>
            <a:xfrm>
              <a:off x="4710125" y="7101510"/>
              <a:ext cx="180000" cy="324000"/>
            </a:xfrm>
            <a:prstGeom prst="rect">
              <a:avLst/>
            </a:prstGeom>
            <a:solidFill>
              <a:srgbClr val="FEEFD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R 254</a:t>
              </a:r>
            </a:p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G 239</a:t>
              </a:r>
            </a:p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B 214</a:t>
              </a:r>
              <a:endParaRPr lang="de-DE" sz="675" dirty="0">
                <a:solidFill>
                  <a:schemeClr val="tx1"/>
                </a:solidFill>
              </a:endParaRPr>
            </a:p>
          </p:txBody>
        </p:sp>
        <p:sp>
          <p:nvSpPr>
            <p:cNvPr id="25" name="Rechteck 24"/>
            <p:cNvSpPr/>
            <p:nvPr userDrawn="1"/>
          </p:nvSpPr>
          <p:spPr>
            <a:xfrm>
              <a:off x="5652150" y="7101510"/>
              <a:ext cx="180000" cy="324000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324000" tIns="36000" rIns="0" bIns="0" rtlCol="0" anchor="ctr" anchorCtr="0"/>
            <a:lstStyle/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R 225</a:t>
              </a:r>
            </a:p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G 227</a:t>
              </a:r>
            </a:p>
            <a:p>
              <a:pPr algn="l">
                <a:lnSpc>
                  <a:spcPts val="450"/>
                </a:lnSpc>
              </a:pPr>
              <a:r>
                <a:rPr lang="de-DE" sz="675" dirty="0" smtClean="0">
                  <a:solidFill>
                    <a:schemeClr val="tx1"/>
                  </a:solidFill>
                </a:rPr>
                <a:t>B 227</a:t>
              </a:r>
              <a:endParaRPr lang="de-DE" sz="675" dirty="0">
                <a:solidFill>
                  <a:schemeClr val="tx1"/>
                </a:solidFill>
              </a:endParaRPr>
            </a:p>
          </p:txBody>
        </p:sp>
      </p:grpSp>
      <p:pic>
        <p:nvPicPr>
          <p:cNvPr id="15" name="Grafik 14" descr="Logo_ausgetauscht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019" y="4725000"/>
            <a:ext cx="1063366" cy="291277"/>
          </a:xfrm>
          <a:prstGeom prst="rect">
            <a:avLst/>
          </a:prstGeom>
        </p:spPr>
      </p:pic>
      <p:sp>
        <p:nvSpPr>
          <p:cNvPr id="17" name="Text Box 19"/>
          <p:cNvSpPr txBox="1">
            <a:spLocks noChangeArrowheads="1"/>
          </p:cNvSpPr>
          <p:nvPr userDrawn="1"/>
        </p:nvSpPr>
        <p:spPr bwMode="auto">
          <a:xfrm>
            <a:off x="358425" y="4740262"/>
            <a:ext cx="1737348" cy="17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z="600" dirty="0" smtClean="0">
                <a:solidFill>
                  <a:schemeClr val="bg2"/>
                </a:solidFill>
              </a:rPr>
              <a:t>Seite </a:t>
            </a:r>
            <a:fld id="{A06316EC-39FF-4C97-AA6E-29B761CE3E45}" type="slidenum">
              <a:rPr lang="de-DE" sz="600" smtClean="0">
                <a:solidFill>
                  <a:schemeClr val="bg2"/>
                </a:solidFill>
              </a:rPr>
              <a:pPr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t>‹Nr.›</a:t>
            </a:fld>
            <a:endParaRPr lang="de-DE" sz="600" dirty="0">
              <a:solidFill>
                <a:schemeClr val="bg2"/>
              </a:solidFill>
            </a:endParaRPr>
          </a:p>
        </p:txBody>
      </p:sp>
      <p:pic>
        <p:nvPicPr>
          <p:cNvPr id="27" name="Grafik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53" y="4731991"/>
            <a:ext cx="1050479" cy="2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29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</p:sldLayoutIdLst>
  <p:timing>
    <p:tnLst>
      <p:par>
        <p:cTn id="1" dur="indefinite" restart="never" nodeType="tmRoot"/>
      </p:par>
    </p:tnLst>
  </p:timing>
  <p:hf hdr="0" dt="0"/>
  <p:txStyles>
    <p:titleStyle>
      <a:lvl1pPr marL="0" indent="0" algn="l" defTabSz="378000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Frutiger LT Com 45 Ligh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Frutiger LT Com 45 Ligh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Frutiger LT Com 45 Ligh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Frutiger LT Com 45 Light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Frutiger LT Com 45 Light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Frutiger LT Com 45 Light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Frutiger LT Com 45 Light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chemeClr val="tx1"/>
          </a:solidFill>
          <a:latin typeface="Frutiger LT Com 45 Light" pitchFamily="34" charset="0"/>
        </a:defRPr>
      </a:lvl9pPr>
    </p:titleStyle>
    <p:bodyStyle>
      <a:lvl1pPr marL="270000" indent="-270000" algn="l" defTabSz="270000" rtl="0" eaLnBrk="1" fontAlgn="base" hangingPunct="1">
        <a:spcBef>
          <a:spcPct val="0"/>
        </a:spcBef>
        <a:spcAft>
          <a:spcPts val="675"/>
        </a:spcAft>
        <a:buClr>
          <a:schemeClr val="tx2"/>
        </a:buClr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540000" indent="-270000" algn="l" defTabSz="270000" rtl="0" eaLnBrk="1" fontAlgn="base" hangingPunct="1">
        <a:spcBef>
          <a:spcPct val="0"/>
        </a:spcBef>
        <a:spcAft>
          <a:spcPts val="675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810000" indent="-270000" algn="l" defTabSz="270000" rtl="0" eaLnBrk="1" fontAlgn="base" hangingPunct="1">
        <a:spcBef>
          <a:spcPct val="0"/>
        </a:spcBef>
        <a:spcAft>
          <a:spcPts val="675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3pPr>
      <a:lvl4pPr marL="1080000" indent="-270000" algn="l" defTabSz="270000" rtl="0" eaLnBrk="1" fontAlgn="base" hangingPunct="1">
        <a:spcBef>
          <a:spcPct val="0"/>
        </a:spcBef>
        <a:spcAft>
          <a:spcPts val="675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4pPr>
      <a:lvl5pPr marL="1350000" indent="-270000" algn="l" defTabSz="270000" rtl="0" eaLnBrk="1" fontAlgn="base" hangingPunct="1">
        <a:spcBef>
          <a:spcPct val="0"/>
        </a:spcBef>
        <a:spcAft>
          <a:spcPts val="675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5pPr>
      <a:lvl6pPr marL="1415654" indent="-269081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1758554" indent="-269081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2101454" indent="-269081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2444354" indent="-269081" algn="l" rtl="0" eaLnBrk="1" fontAlgn="base" hangingPunct="1">
        <a:spcBef>
          <a:spcPct val="0"/>
        </a:spcBef>
        <a:spcAft>
          <a:spcPct val="40000"/>
        </a:spcAft>
        <a:buClr>
          <a:schemeClr val="bg2"/>
        </a:buClr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9750" y="411510"/>
            <a:ext cx="7704138" cy="4860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750" y="1059583"/>
            <a:ext cx="7704138" cy="32945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39750" y="4948014"/>
            <a:ext cx="647874" cy="1080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r>
              <a:rPr lang="de-DE"/>
              <a:t>15.12.2013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15616" y="4948014"/>
            <a:ext cx="5977334" cy="108012"/>
          </a:xfrm>
          <a:prstGeom prst="rect">
            <a:avLst/>
          </a:prstGeom>
        </p:spPr>
        <p:txBody>
          <a:bodyPr vert="horz" lIns="18000" tIns="0" rIns="0" bIns="0" rtlCol="0" anchor="t" anchorCtr="0"/>
          <a:lstStyle>
            <a:lvl1pPr algn="l">
              <a:defRPr sz="675" cap="all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/  </a:t>
            </a:r>
            <a:r>
              <a:rPr lang="de-DE" dirty="0" err="1"/>
              <a:t>Praesentationstitel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39750" y="86916"/>
            <a:ext cx="287834" cy="16257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75">
                <a:solidFill>
                  <a:schemeClr val="tx2"/>
                </a:solidFill>
              </a:defRPr>
            </a:lvl1pPr>
          </a:lstStyle>
          <a:p>
            <a:fld id="{C05EE493-AD2E-4872-B2F6-8F12A747F0A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22" y="4524107"/>
            <a:ext cx="1388772" cy="4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2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sz="1500" b="1" i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 typeface="Arial" pitchFamily="34" charset="0"/>
        <a:buNone/>
        <a:defRPr sz="15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68580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135731" indent="-135731" algn="l" defTabSz="685800" rtl="0" eaLnBrk="1" latinLnBrk="0" hangingPunct="1">
        <a:spcBef>
          <a:spcPct val="20000"/>
        </a:spcBef>
        <a:buClr>
          <a:schemeClr val="tx2"/>
        </a:buClr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243000" indent="-108000" algn="l" defTabSz="685800" rtl="0" eaLnBrk="1" latinLnBrk="0" hangingPunct="1">
        <a:spcBef>
          <a:spcPct val="20000"/>
        </a:spcBef>
        <a:buClr>
          <a:schemeClr val="tx2"/>
        </a:buClr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351000" indent="-108000" algn="l" defTabSz="685800" rtl="0" eaLnBrk="1" latinLnBrk="0" hangingPunct="1">
        <a:spcBef>
          <a:spcPct val="20000"/>
        </a:spcBef>
        <a:buClr>
          <a:schemeClr val="tx2"/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80963" algn="l" defTabSz="685800" rtl="0" eaLnBrk="1" latinLnBrk="0" hangingPunct="1">
        <a:spcBef>
          <a:spcPct val="20000"/>
        </a:spcBef>
        <a:buClr>
          <a:schemeClr val="tx2"/>
        </a:buClr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81000" algn="l" defTabSz="685800" rtl="0" eaLnBrk="1" latinLnBrk="0" hangingPunct="1">
        <a:spcBef>
          <a:spcPct val="20000"/>
        </a:spcBef>
        <a:buClr>
          <a:schemeClr val="tx2"/>
        </a:buClr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81000" algn="l" defTabSz="685800" rtl="0" eaLnBrk="1" latinLnBrk="0" hangingPunct="1">
        <a:spcBef>
          <a:spcPct val="20000"/>
        </a:spcBef>
        <a:buClr>
          <a:schemeClr val="tx2"/>
        </a:buClr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81000" algn="l" defTabSz="685800" rtl="0" eaLnBrk="1" latinLnBrk="0" hangingPunct="1">
        <a:spcBef>
          <a:spcPct val="20000"/>
        </a:spcBef>
        <a:buClr>
          <a:schemeClr val="tx2"/>
        </a:buClr>
        <a:buSzPct val="80000"/>
        <a:buFont typeface="Arial" panose="020B0604020202020204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39750" y="411510"/>
            <a:ext cx="7704138" cy="4860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9750" y="1059583"/>
            <a:ext cx="7704138" cy="32945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39750" y="4948014"/>
            <a:ext cx="647874" cy="10801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15616" y="4948014"/>
            <a:ext cx="5977334" cy="108012"/>
          </a:xfrm>
          <a:prstGeom prst="rect">
            <a:avLst/>
          </a:prstGeom>
        </p:spPr>
        <p:txBody>
          <a:bodyPr vert="horz" lIns="18000" tIns="0" rIns="0" bIns="0" rtlCol="0" anchor="t" anchorCtr="0"/>
          <a:lstStyle>
            <a:lvl1pPr algn="l">
              <a:defRPr sz="675" cap="all" baseline="0">
                <a:solidFill>
                  <a:schemeClr val="tx1"/>
                </a:solidFill>
              </a:defRPr>
            </a:lvl1pPr>
          </a:lstStyle>
          <a:p>
            <a:r>
              <a:rPr lang="de-DE"/>
              <a:t>Ergebnisse der Studie „mobiles baden-württemberg“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39750" y="86916"/>
            <a:ext cx="287834" cy="16257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75">
                <a:solidFill>
                  <a:schemeClr val="tx2"/>
                </a:solidFill>
              </a:defRPr>
            </a:lvl1pPr>
          </a:lstStyle>
          <a:p>
            <a:fld id="{C05EE493-AD2E-4872-B2F6-8F12A747F0A5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422" y="4524107"/>
            <a:ext cx="1388772" cy="4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sz="1500" b="1" i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 typeface="Arial" pitchFamily="34" charset="0"/>
        <a:buNone/>
        <a:defRPr sz="15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685800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135731" indent="-135731" algn="l" defTabSz="685800" rtl="0" eaLnBrk="1" latinLnBrk="0" hangingPunct="1">
        <a:spcBef>
          <a:spcPct val="20000"/>
        </a:spcBef>
        <a:buClr>
          <a:schemeClr val="tx2"/>
        </a:buClr>
        <a:buSzPct val="8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243000" indent="-108000" algn="l" defTabSz="685800" rtl="0" eaLnBrk="1" latinLnBrk="0" hangingPunct="1">
        <a:spcBef>
          <a:spcPct val="20000"/>
        </a:spcBef>
        <a:buClr>
          <a:schemeClr val="tx2"/>
        </a:buClr>
        <a:buSzPct val="8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351000" indent="-108000" algn="l" defTabSz="685800" rtl="0" eaLnBrk="1" latinLnBrk="0" hangingPunct="1">
        <a:spcBef>
          <a:spcPct val="20000"/>
        </a:spcBef>
        <a:buClr>
          <a:schemeClr val="tx2"/>
        </a:buClr>
        <a:buSzPct val="8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80963" algn="l" defTabSz="685800" rtl="0" eaLnBrk="1" latinLnBrk="0" hangingPunct="1">
        <a:spcBef>
          <a:spcPct val="20000"/>
        </a:spcBef>
        <a:buClr>
          <a:schemeClr val="tx2"/>
        </a:buClr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81000" algn="l" defTabSz="685800" rtl="0" eaLnBrk="1" latinLnBrk="0" hangingPunct="1">
        <a:spcBef>
          <a:spcPct val="20000"/>
        </a:spcBef>
        <a:buClr>
          <a:schemeClr val="tx2"/>
        </a:buClr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81000" algn="l" defTabSz="685800" rtl="0" eaLnBrk="1" latinLnBrk="0" hangingPunct="1">
        <a:spcBef>
          <a:spcPct val="20000"/>
        </a:spcBef>
        <a:buClr>
          <a:schemeClr val="tx2"/>
        </a:buClr>
        <a:buSzPct val="80000"/>
        <a:buFont typeface="Arial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81000" algn="l" defTabSz="685800" rtl="0" eaLnBrk="1" latinLnBrk="0" hangingPunct="1">
        <a:spcBef>
          <a:spcPct val="20000"/>
        </a:spcBef>
        <a:buClr>
          <a:schemeClr val="tx2"/>
        </a:buClr>
        <a:buSzPct val="80000"/>
        <a:buFont typeface="Arial" panose="020B0604020202020204" pitchFamily="34" charset="0"/>
        <a:buChar char="•"/>
        <a:defRPr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fif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fif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fif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18" Type="http://schemas.openxmlformats.org/officeDocument/2006/relationships/image" Target="../media/image62.png"/><Relationship Id="rId3" Type="http://schemas.openxmlformats.org/officeDocument/2006/relationships/image" Target="../media/image47.jpeg"/><Relationship Id="rId21" Type="http://schemas.openxmlformats.org/officeDocument/2006/relationships/image" Target="../media/image65.jpe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0.png"/><Relationship Id="rId20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jpe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jpeg"/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jpe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microsoft.com/office/2007/relationships/hdphoto" Target="../media/hdphoto1.wdp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microsoft.com/office/2007/relationships/hdphoto" Target="../media/hdphoto4.wdp"/><Relationship Id="rId7" Type="http://schemas.openxmlformats.org/officeDocument/2006/relationships/image" Target="../media/image141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fif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image" Target="../media/image29.emf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33.jpeg"/><Relationship Id="rId2" Type="http://schemas.openxmlformats.org/officeDocument/2006/relationships/tags" Target="../tags/tag1.xml"/><Relationship Id="rId16" Type="http://schemas.openxmlformats.org/officeDocument/2006/relationships/image" Target="../media/image32.jpeg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4.xml"/><Relationship Id="rId15" Type="http://schemas.openxmlformats.org/officeDocument/2006/relationships/image" Target="../media/image31.jpeg"/><Relationship Id="rId10" Type="http://schemas.openxmlformats.org/officeDocument/2006/relationships/slideLayout" Target="../slideLayouts/slideLayout11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/>
          <a:srcRect r="54746"/>
          <a:stretch/>
        </p:blipFill>
        <p:spPr>
          <a:xfrm>
            <a:off x="4980113" y="1979768"/>
            <a:ext cx="3780158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Untertitel 4"/>
          <p:cNvSpPr txBox="1">
            <a:spLocks/>
          </p:cNvSpPr>
          <p:nvPr/>
        </p:nvSpPr>
        <p:spPr bwMode="auto">
          <a:xfrm>
            <a:off x="451045" y="1973740"/>
            <a:ext cx="5860855" cy="212575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tx2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2pPr>
            <a:lvl3pPr marL="108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3pPr>
            <a:lvl4pPr marL="144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4pPr>
            <a:lvl5pPr marL="1800000" indent="-360000" algn="l" defTabSz="360000" rtl="0" eaLnBrk="1" fontAlgn="base" hangingPunct="1">
              <a:spcBef>
                <a:spcPct val="0"/>
              </a:spcBef>
              <a:spcAft>
                <a:spcPts val="9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5pPr>
            <a:lvl6pPr marL="18875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3447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28019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259138" indent="-358775" algn="l" rtl="0" eaLnBrk="1" fontAlgn="base" hangingPunct="1">
              <a:spcBef>
                <a:spcPct val="0"/>
              </a:spcBef>
              <a:spcAft>
                <a:spcPct val="40000"/>
              </a:spcAft>
              <a:buClr>
                <a:schemeClr val="bg2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0"/>
              </a:spcAft>
              <a:buClr>
                <a:srgbClr val="179C7D"/>
              </a:buClr>
            </a:pPr>
            <a:r>
              <a:rPr lang="de-DE" b="1" kern="0" dirty="0" smtClean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Prof. Dr.-Ing. Prof. e.h. </a:t>
            </a:r>
            <a:br>
              <a:rPr lang="de-DE" b="1" kern="0" dirty="0" smtClean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</a:br>
            <a:r>
              <a:rPr lang="de-DE" b="1" kern="0" dirty="0" smtClean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Wilhelm Bauer</a:t>
            </a:r>
            <a:br>
              <a:rPr lang="de-DE" b="1" kern="0" dirty="0" smtClean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</a:br>
            <a:r>
              <a:rPr lang="de-DE" sz="1000" b="1" kern="0" dirty="0" smtClean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de-DE" b="1" kern="0" dirty="0" smtClean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Clr>
                <a:srgbClr val="179C7D"/>
              </a:buClr>
            </a:pPr>
            <a:r>
              <a:rPr lang="de-DE" sz="1550" kern="0" dirty="0" smtClean="0">
                <a:cs typeface="Arial" panose="020B0604020202020204" pitchFamily="34" charset="0"/>
              </a:rPr>
              <a:t>Geschäftsführender Institutsleiter </a:t>
            </a:r>
            <a:br>
              <a:rPr lang="de-DE" sz="1550" kern="0" dirty="0" smtClean="0">
                <a:cs typeface="Arial" panose="020B0604020202020204" pitchFamily="34" charset="0"/>
              </a:rPr>
            </a:br>
            <a:r>
              <a:rPr lang="de-DE" sz="1550" kern="0" dirty="0" smtClean="0">
                <a:cs typeface="Arial" panose="020B0604020202020204" pitchFamily="34" charset="0"/>
              </a:rPr>
              <a:t>Fraunhofer IAO</a:t>
            </a:r>
            <a:br>
              <a:rPr lang="de-DE" sz="1550" kern="0" dirty="0" smtClean="0">
                <a:cs typeface="Arial" panose="020B0604020202020204" pitchFamily="34" charset="0"/>
              </a:rPr>
            </a:br>
            <a:r>
              <a:rPr lang="de-DE" sz="800" kern="0" dirty="0" smtClean="0">
                <a:cs typeface="Arial" panose="020B0604020202020204" pitchFamily="34" charset="0"/>
              </a:rPr>
              <a:t> </a:t>
            </a:r>
            <a:r>
              <a:rPr lang="de-DE" sz="1550" kern="0" dirty="0">
                <a:cs typeface="Arial" panose="020B0604020202020204" pitchFamily="34" charset="0"/>
              </a:rPr>
              <a:t/>
            </a:r>
            <a:br>
              <a:rPr lang="de-DE" sz="1550" kern="0" dirty="0">
                <a:cs typeface="Arial" panose="020B0604020202020204" pitchFamily="34" charset="0"/>
              </a:rPr>
            </a:br>
            <a:r>
              <a:rPr lang="de-DE" sz="1550" kern="0" dirty="0">
                <a:cs typeface="Arial" panose="020B0604020202020204" pitchFamily="34" charset="0"/>
              </a:rPr>
              <a:t>Technologiebeauftragter </a:t>
            </a:r>
            <a:r>
              <a:rPr lang="de-DE" sz="1550" kern="0" dirty="0" smtClean="0">
                <a:cs typeface="Arial" panose="020B0604020202020204" pitchFamily="34" charset="0"/>
              </a:rPr>
              <a:t>der </a:t>
            </a:r>
            <a:br>
              <a:rPr lang="de-DE" sz="1550" kern="0" dirty="0" smtClean="0">
                <a:cs typeface="Arial" panose="020B0604020202020204" pitchFamily="34" charset="0"/>
              </a:rPr>
            </a:br>
            <a:r>
              <a:rPr lang="de-DE" sz="1550" kern="0" dirty="0" smtClean="0">
                <a:cs typeface="Arial" panose="020B0604020202020204" pitchFamily="34" charset="0"/>
              </a:rPr>
              <a:t>Landesregierung Baden-Württemberg</a:t>
            </a:r>
            <a:endParaRPr lang="de-DE" sz="1550" b="1" kern="0" dirty="0"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Clr>
                <a:srgbClr val="179C7D"/>
              </a:buClr>
            </a:pPr>
            <a:r>
              <a:rPr lang="de-DE" sz="1550" kern="0" dirty="0" smtClean="0">
                <a:cs typeface="Arial" panose="020B0604020202020204" pitchFamily="34" charset="0"/>
              </a:rPr>
              <a:t/>
            </a:r>
            <a:br>
              <a:rPr lang="de-DE" sz="1550" kern="0" dirty="0" smtClean="0">
                <a:cs typeface="Arial" panose="020B0604020202020204" pitchFamily="34" charset="0"/>
              </a:rPr>
            </a:br>
            <a:r>
              <a:rPr lang="de-DE" sz="1550" b="1" kern="0" dirty="0" smtClean="0">
                <a:solidFill>
                  <a:schemeClr val="accent2"/>
                </a:solidFill>
                <a:latin typeface="+mj-lt"/>
                <a:cs typeface="Arial" panose="020B0604020202020204" pitchFamily="34" charset="0"/>
              </a:rPr>
              <a:t>Innovationspreis 2017/18</a:t>
            </a:r>
            <a:endParaRPr lang="de-DE" sz="1550" b="1" kern="0" dirty="0">
              <a:solidFill>
                <a:schemeClr val="accent2"/>
              </a:solidFill>
              <a:latin typeface="+mj-lt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Clr>
                <a:srgbClr val="179C7D"/>
              </a:buClr>
            </a:pPr>
            <a:r>
              <a:rPr lang="de-DE" sz="1550" kern="0" dirty="0">
                <a:cs typeface="Arial" panose="020B0604020202020204" pitchFamily="34" charset="0"/>
              </a:rPr>
              <a:t>Ravensburg | 1. August 2018</a:t>
            </a:r>
          </a:p>
        </p:txBody>
      </p:sp>
      <p:sp>
        <p:nvSpPr>
          <p:cNvPr id="20" name="Rectangle 6"/>
          <p:cNvSpPr txBox="1">
            <a:spLocks noChangeArrowheads="1"/>
          </p:cNvSpPr>
          <p:nvPr/>
        </p:nvSpPr>
        <p:spPr bwMode="auto">
          <a:xfrm>
            <a:off x="416509" y="113825"/>
            <a:ext cx="8354733" cy="18158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0" indent="0" algn="l" defTabSz="5040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de-DE" sz="1100" dirty="0" smtClean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de-DE" sz="5350" dirty="0" smtClean="0">
                <a:solidFill>
                  <a:schemeClr val="accent2"/>
                </a:solidFill>
                <a:cs typeface="Arial" panose="020B0604020202020204" pitchFamily="34" charset="0"/>
              </a:rPr>
              <a:t>Intelligente Mobilität und</a:t>
            </a:r>
            <a:br>
              <a:rPr lang="de-DE" sz="5350" dirty="0" smtClean="0">
                <a:solidFill>
                  <a:schemeClr val="accent2"/>
                </a:solidFill>
                <a:cs typeface="Arial" panose="020B0604020202020204" pitchFamily="34" charset="0"/>
              </a:rPr>
            </a:br>
            <a:r>
              <a:rPr lang="de-DE" sz="5350" dirty="0" smtClean="0">
                <a:solidFill>
                  <a:schemeClr val="accent2"/>
                </a:solidFill>
                <a:cs typeface="Arial" panose="020B0604020202020204" pitchFamily="34" charset="0"/>
              </a:rPr>
              <a:t>die Stadt der Zukunft</a:t>
            </a:r>
            <a:endParaRPr lang="de-DE" sz="5350" b="0" i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" name="Picture 2" descr="http://assets1.csc.com/cscworld/images/connectedcar.png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1553" y="2872861"/>
            <a:ext cx="1827588" cy="1526745"/>
          </a:xfrm>
          <a:prstGeom prst="rect">
            <a:avLst/>
          </a:prstGeom>
          <a:noFill/>
          <a:effectLst>
            <a:glow rad="368300">
              <a:schemeClr val="accent3">
                <a:satMod val="175000"/>
                <a:alpha val="97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87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0"/>
          <a:stretch/>
        </p:blipFill>
        <p:spPr>
          <a:xfrm>
            <a:off x="461841" y="2512116"/>
            <a:ext cx="3870000" cy="1887222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1963" y="151019"/>
            <a:ext cx="8223250" cy="323850"/>
          </a:xfrm>
        </p:spPr>
        <p:txBody>
          <a:bodyPr/>
          <a:lstStyle/>
          <a:p>
            <a: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Elektromobilität: </a:t>
            </a:r>
            <a:r>
              <a:rPr lang="de-DE" kern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Gamechanger</a:t>
            </a:r>
            <a: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Tesla</a:t>
            </a:r>
            <a:b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altLang="de-DE" sz="1800" dirty="0" smtClean="0">
                <a:solidFill>
                  <a:schemeClr val="accent2"/>
                </a:solidFill>
                <a:cs typeface="Arial" panose="020B0604020202020204" pitchFamily="34" charset="0"/>
              </a:rPr>
              <a:t>Tesla möchte den Autobauern das Fürchten lehren</a:t>
            </a:r>
            <a:endParaRPr lang="de-DE" altLang="de-DE" sz="18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" r="15834" b="8164"/>
          <a:stretch/>
        </p:blipFill>
        <p:spPr bwMode="auto">
          <a:xfrm>
            <a:off x="4468519" y="896461"/>
            <a:ext cx="4215554" cy="350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http://www.manager-magazin.de/images/image-807008-galleryV9-kfhn-8070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9"/>
          <a:stretch/>
        </p:blipFill>
        <p:spPr bwMode="auto">
          <a:xfrm>
            <a:off x="4680458" y="2595744"/>
            <a:ext cx="1402826" cy="1042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el 1"/>
          <p:cNvSpPr txBox="1">
            <a:spLocks/>
          </p:cNvSpPr>
          <p:nvPr/>
        </p:nvSpPr>
        <p:spPr bwMode="auto">
          <a:xfrm>
            <a:off x="4468519" y="896460"/>
            <a:ext cx="1872000" cy="2125561"/>
          </a:xfrm>
          <a:prstGeom prst="rect">
            <a:avLst/>
          </a:prstGeom>
          <a:solidFill>
            <a:schemeClr val="accent2">
              <a:alpha val="54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r">
              <a:defRPr sz="1800" b="1">
                <a:solidFill>
                  <a:schemeClr val="lt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algn="l"/>
            <a:r>
              <a:rPr lang="de-DE" sz="1400" dirty="0" smtClean="0"/>
              <a:t>»Wie </a:t>
            </a:r>
            <a:r>
              <a:rPr lang="de-DE" sz="1400" dirty="0"/>
              <a:t>entsteht innovatives Denken? Es ist eine Geisteshaltung, 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für </a:t>
            </a:r>
            <a:r>
              <a:rPr lang="de-DE" sz="1400" dirty="0"/>
              <a:t>die man sich entscheiden muss</a:t>
            </a:r>
            <a:r>
              <a:rPr lang="de-DE" sz="1400" dirty="0" smtClean="0"/>
              <a:t>.«</a:t>
            </a:r>
            <a:endParaRPr lang="de-DE" sz="1400" dirty="0"/>
          </a:p>
          <a:p>
            <a:pPr algn="l"/>
            <a:r>
              <a:rPr lang="de-DE" sz="1200" b="0" dirty="0" err="1">
                <a:latin typeface="+mn-lt"/>
              </a:rPr>
              <a:t>Elon</a:t>
            </a:r>
            <a:r>
              <a:rPr lang="de-DE" sz="1200" b="0" dirty="0">
                <a:latin typeface="+mn-lt"/>
              </a:rPr>
              <a:t> </a:t>
            </a:r>
            <a:r>
              <a:rPr lang="de-DE" sz="1200" b="0" dirty="0" err="1">
                <a:latin typeface="+mn-lt"/>
              </a:rPr>
              <a:t>Musk</a:t>
            </a:r>
            <a:r>
              <a:rPr lang="de-DE" sz="1200" b="0" dirty="0">
                <a:latin typeface="+mn-lt"/>
              </a:rPr>
              <a:t>,</a:t>
            </a:r>
            <a:br>
              <a:rPr lang="de-DE" sz="1200" b="0" dirty="0">
                <a:latin typeface="+mn-lt"/>
              </a:rPr>
            </a:br>
            <a:r>
              <a:rPr lang="de-DE" sz="1200" b="0" dirty="0">
                <a:latin typeface="+mn-lt"/>
              </a:rPr>
              <a:t>Gründer und CEO Tesla</a:t>
            </a:r>
          </a:p>
        </p:txBody>
      </p:sp>
      <p:sp>
        <p:nvSpPr>
          <p:cNvPr id="28" name="Textfeld 27"/>
          <p:cNvSpPr txBox="1">
            <a:spLocks noChangeArrowheads="1"/>
          </p:cNvSpPr>
          <p:nvPr/>
        </p:nvSpPr>
        <p:spPr bwMode="auto">
          <a:xfrm>
            <a:off x="365696" y="4411864"/>
            <a:ext cx="65400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defRPr/>
            </a:pPr>
            <a:r>
              <a:rPr lang="de-DE" sz="600" dirty="0" smtClean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Bildquelle: </a:t>
            </a:r>
            <a:r>
              <a:rPr lang="de-DE" sz="600" dirty="0" err="1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manager</a:t>
            </a:r>
            <a:r>
              <a:rPr lang="de-DE" sz="60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 </a:t>
            </a:r>
            <a:r>
              <a:rPr lang="de-DE" sz="600" dirty="0" err="1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magazin</a:t>
            </a:r>
            <a:r>
              <a:rPr lang="de-DE" sz="60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, </a:t>
            </a:r>
            <a:r>
              <a:rPr lang="de-DE" sz="600" dirty="0" smtClean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17</a:t>
            </a:r>
            <a:r>
              <a:rPr lang="de-DE" sz="60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. </a:t>
            </a:r>
            <a:r>
              <a:rPr lang="de-DE" sz="600" dirty="0" smtClean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November 2017</a:t>
            </a:r>
            <a:endParaRPr lang="de-DE" sz="600" dirty="0">
              <a:solidFill>
                <a:schemeClr val="bg1">
                  <a:lumMod val="65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5"/>
          <a:stretch/>
        </p:blipFill>
        <p:spPr>
          <a:xfrm>
            <a:off x="461841" y="896461"/>
            <a:ext cx="3870000" cy="211756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41" y="3022021"/>
            <a:ext cx="940916" cy="5324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2826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2192" r="-2300" b="8762"/>
          <a:stretch/>
        </p:blipFill>
        <p:spPr>
          <a:xfrm>
            <a:off x="466505" y="896461"/>
            <a:ext cx="5905500" cy="350287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41963" y="151019"/>
            <a:ext cx="8223250" cy="323850"/>
          </a:xfrm>
        </p:spPr>
        <p:txBody>
          <a:bodyPr/>
          <a:lstStyle/>
          <a:p>
            <a: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Elektromobilität: Daimler </a:t>
            </a:r>
            <a:r>
              <a:rPr lang="de-DE" kern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Submarke</a:t>
            </a:r>
            <a: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»EQ« </a:t>
            </a:r>
            <a:b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altLang="de-DE" sz="1800" dirty="0" err="1">
                <a:solidFill>
                  <a:schemeClr val="accent2"/>
                </a:solidFill>
                <a:cs typeface="Arial" panose="020B0604020202020204" pitchFamily="34" charset="0"/>
              </a:rPr>
              <a:t>Zetsche</a:t>
            </a:r>
            <a:r>
              <a:rPr lang="de-DE" altLang="de-DE" sz="1800" dirty="0">
                <a:solidFill>
                  <a:schemeClr val="accent2"/>
                </a:solidFill>
                <a:cs typeface="Arial" panose="020B0604020202020204" pitchFamily="34" charset="0"/>
              </a:rPr>
              <a:t> polt um: »Das Auto wird zur Quality Time </a:t>
            </a:r>
            <a:r>
              <a:rPr lang="de-DE" altLang="de-DE" sz="1800" dirty="0" err="1">
                <a:solidFill>
                  <a:schemeClr val="accent2"/>
                </a:solidFill>
                <a:cs typeface="Arial" panose="020B0604020202020204" pitchFamily="34" charset="0"/>
              </a:rPr>
              <a:t>Machine</a:t>
            </a:r>
            <a:r>
              <a:rPr lang="de-DE" altLang="de-DE" sz="1800" dirty="0">
                <a:solidFill>
                  <a:schemeClr val="accent2"/>
                </a:solidFill>
                <a:cs typeface="Arial" panose="020B0604020202020204" pitchFamily="34" charset="0"/>
              </a:rPr>
              <a:t>«</a:t>
            </a:r>
          </a:p>
        </p:txBody>
      </p:sp>
      <p:sp>
        <p:nvSpPr>
          <p:cNvPr id="28" name="Textfeld 27"/>
          <p:cNvSpPr txBox="1">
            <a:spLocks noChangeArrowheads="1"/>
          </p:cNvSpPr>
          <p:nvPr/>
        </p:nvSpPr>
        <p:spPr bwMode="auto">
          <a:xfrm>
            <a:off x="365696" y="4411864"/>
            <a:ext cx="65400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defRPr/>
            </a:pPr>
            <a:r>
              <a:rPr lang="de-DE" sz="60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Quelle: sueddeutsche.de, 22. Juni 2016/10. Oktober 2016, Bilder: Daimler</a:t>
            </a:r>
          </a:p>
        </p:txBody>
      </p:sp>
      <p:pic>
        <p:nvPicPr>
          <p:cNvPr id="11" name="Picture 10" descr="Mercedes wird in Paris einen rein elektrisch angetriebenen SUV zeigen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75" y="1904860"/>
            <a:ext cx="1227927" cy="819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1"/>
          <p:cNvSpPr txBox="1">
            <a:spLocks/>
          </p:cNvSpPr>
          <p:nvPr/>
        </p:nvSpPr>
        <p:spPr bwMode="auto">
          <a:xfrm>
            <a:off x="470466" y="2724150"/>
            <a:ext cx="2121647" cy="1674781"/>
          </a:xfrm>
          <a:prstGeom prst="rect">
            <a:avLst/>
          </a:prstGeom>
          <a:solidFill>
            <a:schemeClr val="accent2">
              <a:alpha val="54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r">
              <a:defRPr sz="1800" b="1">
                <a:solidFill>
                  <a:schemeClr val="lt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algn="l"/>
            <a:r>
              <a:rPr lang="de-DE" sz="1350" dirty="0" smtClean="0">
                <a:latin typeface="+mn-lt"/>
              </a:rPr>
              <a:t>»Bis </a:t>
            </a:r>
            <a:r>
              <a:rPr lang="de-DE" sz="1350" dirty="0">
                <a:latin typeface="+mn-lt"/>
              </a:rPr>
              <a:t>2022 werden </a:t>
            </a:r>
            <a:r>
              <a:rPr lang="de-DE" sz="1350" dirty="0" smtClean="0">
                <a:latin typeface="+mn-lt"/>
              </a:rPr>
              <a:t>wir</a:t>
            </a:r>
            <a:br>
              <a:rPr lang="de-DE" sz="1350" dirty="0" smtClean="0">
                <a:latin typeface="+mn-lt"/>
              </a:rPr>
            </a:br>
            <a:r>
              <a:rPr lang="de-DE" sz="1350" dirty="0" smtClean="0">
                <a:latin typeface="+mn-lt"/>
              </a:rPr>
              <a:t>das </a:t>
            </a:r>
            <a:r>
              <a:rPr lang="de-DE" sz="1350" dirty="0">
                <a:latin typeface="+mn-lt"/>
              </a:rPr>
              <a:t>gesamte </a:t>
            </a:r>
            <a:r>
              <a:rPr lang="de-DE" sz="1350" dirty="0" smtClean="0">
                <a:latin typeface="+mn-lt"/>
              </a:rPr>
              <a:t>Produkt-</a:t>
            </a:r>
            <a:br>
              <a:rPr lang="de-DE" sz="1350" dirty="0" smtClean="0">
                <a:latin typeface="+mn-lt"/>
              </a:rPr>
            </a:br>
            <a:r>
              <a:rPr lang="de-DE" sz="1350" dirty="0" smtClean="0">
                <a:latin typeface="+mn-lt"/>
              </a:rPr>
              <a:t>Portfolio </a:t>
            </a:r>
            <a:r>
              <a:rPr lang="de-DE" sz="1350" dirty="0">
                <a:latin typeface="+mn-lt"/>
              </a:rPr>
              <a:t>von </a:t>
            </a:r>
            <a:r>
              <a:rPr lang="de-DE" sz="1350" dirty="0" smtClean="0">
                <a:latin typeface="+mn-lt"/>
              </a:rPr>
              <a:t>Mercedes-</a:t>
            </a:r>
            <a:br>
              <a:rPr lang="de-DE" sz="1350" dirty="0" smtClean="0">
                <a:latin typeface="+mn-lt"/>
              </a:rPr>
            </a:br>
            <a:r>
              <a:rPr lang="de-DE" sz="1350" dirty="0" smtClean="0">
                <a:latin typeface="+mn-lt"/>
              </a:rPr>
              <a:t>Benz elektrifizieren.«</a:t>
            </a:r>
            <a:endParaRPr lang="de-DE" sz="1350" dirty="0">
              <a:latin typeface="+mn-lt"/>
            </a:endParaRPr>
          </a:p>
          <a:p>
            <a:pPr algn="l"/>
            <a:r>
              <a:rPr lang="de-DE" sz="1200" b="0" dirty="0">
                <a:latin typeface="+mn-lt"/>
              </a:rPr>
              <a:t>Dr. Dieter </a:t>
            </a:r>
            <a:r>
              <a:rPr lang="de-DE" sz="1200" b="0" dirty="0" err="1">
                <a:latin typeface="+mn-lt"/>
              </a:rPr>
              <a:t>Zetsche</a:t>
            </a:r>
            <a:r>
              <a:rPr lang="de-DE" sz="1200" b="0" dirty="0">
                <a:latin typeface="+mn-lt"/>
              </a:rPr>
              <a:t/>
            </a:r>
            <a:br>
              <a:rPr lang="de-DE" sz="1200" b="0" dirty="0">
                <a:latin typeface="+mn-lt"/>
              </a:rPr>
            </a:br>
            <a:r>
              <a:rPr lang="de-DE" sz="1200" b="0" dirty="0">
                <a:latin typeface="+mn-lt"/>
              </a:rPr>
              <a:t>Vorstandsvorsitzender </a:t>
            </a:r>
            <a:r>
              <a:rPr lang="de-DE" sz="1200" b="0" dirty="0" smtClean="0">
                <a:latin typeface="+mn-lt"/>
              </a:rPr>
              <a:t/>
            </a:r>
            <a:br>
              <a:rPr lang="de-DE" sz="1200" b="0" dirty="0" smtClean="0">
                <a:latin typeface="+mn-lt"/>
              </a:rPr>
            </a:br>
            <a:r>
              <a:rPr lang="de-DE" sz="1200" b="0" dirty="0" smtClean="0">
                <a:latin typeface="+mn-lt"/>
              </a:rPr>
              <a:t>Daimler </a:t>
            </a:r>
            <a:r>
              <a:rPr lang="de-DE" sz="1200" b="0" dirty="0">
                <a:latin typeface="+mn-lt"/>
              </a:rPr>
              <a:t>AG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84" b="4827"/>
          <a:stretch/>
        </p:blipFill>
        <p:spPr>
          <a:xfrm>
            <a:off x="6304404" y="2280308"/>
            <a:ext cx="2376000" cy="78122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" b="6025"/>
          <a:stretch/>
        </p:blipFill>
        <p:spPr>
          <a:xfrm>
            <a:off x="6304404" y="3096820"/>
            <a:ext cx="2376000" cy="130251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402" y="896461"/>
            <a:ext cx="2376000" cy="133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9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hteck 62"/>
          <p:cNvSpPr/>
          <p:nvPr/>
        </p:nvSpPr>
        <p:spPr>
          <a:xfrm>
            <a:off x="1299844" y="1188096"/>
            <a:ext cx="3804455" cy="1251771"/>
          </a:xfrm>
          <a:prstGeom prst="rect">
            <a:avLst/>
          </a:prstGeom>
          <a:noFill/>
        </p:spPr>
        <p:txBody>
          <a:bodyPr wrap="square" lIns="0" rIns="0" rtlCol="0" anchor="t">
            <a:noAutofit/>
          </a:bodyPr>
          <a:lstStyle/>
          <a:p>
            <a:pPr defTabSz="342900" hangingPunct="0">
              <a:buClr>
                <a:srgbClr val="FFFFFF"/>
              </a:buClr>
              <a:buSzPct val="100000"/>
            </a:pPr>
            <a:r>
              <a:rPr lang="en-US" sz="1200" b="1" kern="0" dirty="0">
                <a:solidFill>
                  <a:srgbClr val="FFFFFF"/>
                </a:solidFill>
                <a:latin typeface="+mj-lt"/>
                <a:sym typeface="Calibri"/>
              </a:rPr>
              <a:t>THE MOST INNOVATIVE NEW COMPANIES</a:t>
            </a:r>
          </a:p>
          <a:p>
            <a:pPr marL="136922" indent="-136922" defTabSz="342900" hangingPunct="0">
              <a:buClr>
                <a:srgbClr val="FFFFFF"/>
              </a:buClr>
              <a:buSzPct val="100000"/>
              <a:buFont typeface="Quicksand" panose="020B0604020202020204" charset="0"/>
              <a:buChar char="|"/>
            </a:pPr>
            <a:r>
              <a:rPr lang="en-US" sz="1200" kern="0" dirty="0">
                <a:solidFill>
                  <a:srgbClr val="FFFFFF"/>
                </a:solidFill>
                <a:latin typeface="+mj-lt"/>
                <a:sym typeface="Calibri"/>
              </a:rPr>
              <a:t>… own no telco infrastructure</a:t>
            </a:r>
          </a:p>
          <a:p>
            <a:pPr marL="136922" indent="-136922" defTabSz="342900" hangingPunct="0">
              <a:buClr>
                <a:srgbClr val="FFFFFF"/>
              </a:buClr>
              <a:buSzPct val="100000"/>
              <a:buFont typeface="Quicksand" panose="020B0604020202020204" charset="0"/>
              <a:buChar char="|"/>
            </a:pPr>
            <a:r>
              <a:rPr lang="en-US" sz="1200" kern="0" dirty="0">
                <a:solidFill>
                  <a:srgbClr val="FFFFFF"/>
                </a:solidFill>
                <a:latin typeface="+mj-lt"/>
                <a:sym typeface="Calibri"/>
              </a:rPr>
              <a:t>… create no content</a:t>
            </a:r>
          </a:p>
          <a:p>
            <a:pPr marL="136922" indent="-136922" defTabSz="342900" hangingPunct="0">
              <a:buClr>
                <a:srgbClr val="FFFFFF"/>
              </a:buClr>
              <a:buSzPct val="100000"/>
              <a:buFont typeface="Quicksand" panose="020B0604020202020204" charset="0"/>
              <a:buChar char="|"/>
            </a:pPr>
            <a:r>
              <a:rPr lang="en-US" sz="1200" kern="0" dirty="0">
                <a:solidFill>
                  <a:srgbClr val="FFFFFF"/>
                </a:solidFill>
                <a:latin typeface="+mj-lt"/>
                <a:sym typeface="Calibri"/>
              </a:rPr>
              <a:t>… have no inventory</a:t>
            </a:r>
          </a:p>
          <a:p>
            <a:pPr marL="136922" indent="-136922" defTabSz="342900" hangingPunct="0">
              <a:buClr>
                <a:srgbClr val="FFFFFF"/>
              </a:buClr>
              <a:buSzPct val="100000"/>
              <a:buFont typeface="Quicksand" panose="020B0604020202020204" charset="0"/>
              <a:buChar char="|"/>
            </a:pPr>
            <a:r>
              <a:rPr lang="en-US" sz="1200" kern="0" dirty="0">
                <a:solidFill>
                  <a:srgbClr val="FFFFFF"/>
                </a:solidFill>
                <a:latin typeface="+mj-lt"/>
                <a:sym typeface="Calibri"/>
              </a:rPr>
              <a:t>… own no real estate</a:t>
            </a:r>
          </a:p>
          <a:p>
            <a:pPr marL="136922" indent="-136922" defTabSz="342900" hangingPunct="0">
              <a:buClr>
                <a:srgbClr val="FFFFFF"/>
              </a:buClr>
              <a:buSzPct val="100000"/>
              <a:buFont typeface="Quicksand" panose="020B0604020202020204" charset="0"/>
              <a:buChar char="|"/>
            </a:pPr>
            <a:r>
              <a:rPr lang="en-US" sz="1200" kern="0" dirty="0">
                <a:solidFill>
                  <a:srgbClr val="FFFFFF"/>
                </a:solidFill>
                <a:latin typeface="+mj-lt"/>
                <a:sym typeface="Calibri"/>
              </a:rPr>
              <a:t>… own no cinema</a:t>
            </a:r>
          </a:p>
          <a:p>
            <a:pPr marL="136922" indent="-136922" defTabSz="342900" hangingPunct="0">
              <a:buClr>
                <a:srgbClr val="FFFFFF"/>
              </a:buClr>
              <a:buSzPct val="100000"/>
              <a:buFont typeface="Quicksand" panose="020B0604020202020204" charset="0"/>
              <a:buChar char="|"/>
            </a:pPr>
            <a:r>
              <a:rPr lang="en-US" sz="1200" kern="0" dirty="0">
                <a:solidFill>
                  <a:srgbClr val="FFFFFF"/>
                </a:solidFill>
                <a:latin typeface="+mj-lt"/>
                <a:sym typeface="Calibri"/>
              </a:rPr>
              <a:t>… have no actual money</a:t>
            </a:r>
          </a:p>
          <a:p>
            <a:pPr marL="136922" indent="-136922" defTabSz="342900" hangingPunct="0">
              <a:buClr>
                <a:srgbClr val="FFFFFF"/>
              </a:buClr>
              <a:buSzPct val="100000"/>
              <a:buFont typeface="Quicksand" panose="020B0604020202020204" charset="0"/>
              <a:buChar char="|"/>
            </a:pPr>
            <a:r>
              <a:rPr lang="en-US" sz="1200" kern="0" dirty="0">
                <a:solidFill>
                  <a:srgbClr val="FFFFFF"/>
                </a:solidFill>
                <a:latin typeface="+mj-lt"/>
                <a:sym typeface="Calibri"/>
              </a:rPr>
              <a:t>…own no taxis</a:t>
            </a:r>
          </a:p>
        </p:txBody>
      </p:sp>
      <p:grpSp>
        <p:nvGrpSpPr>
          <p:cNvPr id="224" name="Gruppieren 223"/>
          <p:cNvGrpSpPr/>
          <p:nvPr/>
        </p:nvGrpSpPr>
        <p:grpSpPr>
          <a:xfrm>
            <a:off x="1597152" y="848099"/>
            <a:ext cx="6782323" cy="3577641"/>
            <a:chOff x="638091" y="1614951"/>
            <a:chExt cx="8473440" cy="5277738"/>
          </a:xfrm>
        </p:grpSpPr>
        <p:pic>
          <p:nvPicPr>
            <p:cNvPr id="225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64"/>
            <a:stretch/>
          </p:blipFill>
          <p:spPr bwMode="auto">
            <a:xfrm flipH="1">
              <a:off x="638091" y="2473090"/>
              <a:ext cx="8473440" cy="4419599"/>
            </a:xfrm>
            <a:prstGeom prst="rect">
              <a:avLst/>
            </a:prstGeom>
            <a:noFill/>
            <a:ln>
              <a:noFill/>
            </a:ln>
            <a:effectLst>
              <a:softEdge rad="6350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6" name="Gruppieren 225"/>
            <p:cNvGrpSpPr/>
            <p:nvPr/>
          </p:nvGrpSpPr>
          <p:grpSpPr>
            <a:xfrm>
              <a:off x="884918" y="1614951"/>
              <a:ext cx="7879092" cy="4532666"/>
              <a:chOff x="884918" y="1614951"/>
              <a:chExt cx="7879092" cy="4532666"/>
            </a:xfrm>
          </p:grpSpPr>
          <p:sp>
            <p:nvSpPr>
              <p:cNvPr id="227" name="Freihandform 226"/>
              <p:cNvSpPr/>
              <p:nvPr/>
            </p:nvSpPr>
            <p:spPr>
              <a:xfrm>
                <a:off x="884918" y="2658424"/>
                <a:ext cx="7544383" cy="3232678"/>
              </a:xfrm>
              <a:custGeom>
                <a:avLst/>
                <a:gdLst>
                  <a:gd name="connsiteX0" fmla="*/ 0 w 9219303"/>
                  <a:gd name="connsiteY0" fmla="*/ 3745586 h 3966764"/>
                  <a:gd name="connsiteX1" fmla="*/ 946672 w 9219303"/>
                  <a:gd name="connsiteY1" fmla="*/ 3412099 h 3966764"/>
                  <a:gd name="connsiteX2" fmla="*/ 1742738 w 9219303"/>
                  <a:gd name="connsiteY2" fmla="*/ 3788617 h 3966764"/>
                  <a:gd name="connsiteX3" fmla="*/ 2538804 w 9219303"/>
                  <a:gd name="connsiteY3" fmla="*/ 3842405 h 3966764"/>
                  <a:gd name="connsiteX4" fmla="*/ 3238051 w 9219303"/>
                  <a:gd name="connsiteY4" fmla="*/ 3175431 h 3966764"/>
                  <a:gd name="connsiteX5" fmla="*/ 4421392 w 9219303"/>
                  <a:gd name="connsiteY5" fmla="*/ 3455130 h 3966764"/>
                  <a:gd name="connsiteX6" fmla="*/ 5690795 w 9219303"/>
                  <a:gd name="connsiteY6" fmla="*/ 2712852 h 3966764"/>
                  <a:gd name="connsiteX7" fmla="*/ 6508376 w 9219303"/>
                  <a:gd name="connsiteY7" fmla="*/ 2002848 h 3966764"/>
                  <a:gd name="connsiteX8" fmla="*/ 7939143 w 9219303"/>
                  <a:gd name="connsiteY8" fmla="*/ 3465888 h 3966764"/>
                  <a:gd name="connsiteX9" fmla="*/ 6078070 w 9219303"/>
                  <a:gd name="connsiteY9" fmla="*/ 3917709 h 3966764"/>
                  <a:gd name="connsiteX10" fmla="*/ 6551407 w 9219303"/>
                  <a:gd name="connsiteY10" fmla="*/ 2443911 h 3966764"/>
                  <a:gd name="connsiteX11" fmla="*/ 7680960 w 9219303"/>
                  <a:gd name="connsiteY11" fmla="*/ 765718 h 3966764"/>
                  <a:gd name="connsiteX12" fmla="*/ 8950362 w 9219303"/>
                  <a:gd name="connsiteY12" fmla="*/ 44956 h 3966764"/>
                  <a:gd name="connsiteX13" fmla="*/ 9219303 w 9219303"/>
                  <a:gd name="connsiteY13" fmla="*/ 87986 h 3966764"/>
                  <a:gd name="connsiteX0" fmla="*/ 0 w 9219303"/>
                  <a:gd name="connsiteY0" fmla="*/ 3800048 h 4021226"/>
                  <a:gd name="connsiteX1" fmla="*/ 946672 w 9219303"/>
                  <a:gd name="connsiteY1" fmla="*/ 3466561 h 4021226"/>
                  <a:gd name="connsiteX2" fmla="*/ 1742738 w 9219303"/>
                  <a:gd name="connsiteY2" fmla="*/ 3843079 h 4021226"/>
                  <a:gd name="connsiteX3" fmla="*/ 2538804 w 9219303"/>
                  <a:gd name="connsiteY3" fmla="*/ 3896867 h 4021226"/>
                  <a:gd name="connsiteX4" fmla="*/ 3238051 w 9219303"/>
                  <a:gd name="connsiteY4" fmla="*/ 3229893 h 4021226"/>
                  <a:gd name="connsiteX5" fmla="*/ 4421392 w 9219303"/>
                  <a:gd name="connsiteY5" fmla="*/ 3509592 h 4021226"/>
                  <a:gd name="connsiteX6" fmla="*/ 5690795 w 9219303"/>
                  <a:gd name="connsiteY6" fmla="*/ 2767314 h 4021226"/>
                  <a:gd name="connsiteX7" fmla="*/ 6508376 w 9219303"/>
                  <a:gd name="connsiteY7" fmla="*/ 2057310 h 4021226"/>
                  <a:gd name="connsiteX8" fmla="*/ 7939143 w 9219303"/>
                  <a:gd name="connsiteY8" fmla="*/ 3520350 h 4021226"/>
                  <a:gd name="connsiteX9" fmla="*/ 6078070 w 9219303"/>
                  <a:gd name="connsiteY9" fmla="*/ 3972171 h 4021226"/>
                  <a:gd name="connsiteX10" fmla="*/ 6551407 w 9219303"/>
                  <a:gd name="connsiteY10" fmla="*/ 2498373 h 4021226"/>
                  <a:gd name="connsiteX11" fmla="*/ 7680960 w 9219303"/>
                  <a:gd name="connsiteY11" fmla="*/ 820180 h 4021226"/>
                  <a:gd name="connsiteX12" fmla="*/ 8950362 w 9219303"/>
                  <a:gd name="connsiteY12" fmla="*/ 99418 h 4021226"/>
                  <a:gd name="connsiteX13" fmla="*/ 9219303 w 9219303"/>
                  <a:gd name="connsiteY13" fmla="*/ 20827 h 4021226"/>
                  <a:gd name="connsiteX0" fmla="*/ 0 w 9219303"/>
                  <a:gd name="connsiteY0" fmla="*/ 3800048 h 4197924"/>
                  <a:gd name="connsiteX1" fmla="*/ 946672 w 9219303"/>
                  <a:gd name="connsiteY1" fmla="*/ 3466561 h 4197924"/>
                  <a:gd name="connsiteX2" fmla="*/ 1742738 w 9219303"/>
                  <a:gd name="connsiteY2" fmla="*/ 3843079 h 4197924"/>
                  <a:gd name="connsiteX3" fmla="*/ 2538804 w 9219303"/>
                  <a:gd name="connsiteY3" fmla="*/ 3896867 h 4197924"/>
                  <a:gd name="connsiteX4" fmla="*/ 3238051 w 9219303"/>
                  <a:gd name="connsiteY4" fmla="*/ 3229893 h 4197924"/>
                  <a:gd name="connsiteX5" fmla="*/ 4421392 w 9219303"/>
                  <a:gd name="connsiteY5" fmla="*/ 3509592 h 4197924"/>
                  <a:gd name="connsiteX6" fmla="*/ 5690795 w 9219303"/>
                  <a:gd name="connsiteY6" fmla="*/ 2767314 h 4197924"/>
                  <a:gd name="connsiteX7" fmla="*/ 6508376 w 9219303"/>
                  <a:gd name="connsiteY7" fmla="*/ 2057310 h 4197924"/>
                  <a:gd name="connsiteX8" fmla="*/ 7939143 w 9219303"/>
                  <a:gd name="connsiteY8" fmla="*/ 3520350 h 4197924"/>
                  <a:gd name="connsiteX9" fmla="*/ 6218879 w 9219303"/>
                  <a:gd name="connsiteY9" fmla="*/ 4161360 h 4197924"/>
                  <a:gd name="connsiteX10" fmla="*/ 6551407 w 9219303"/>
                  <a:gd name="connsiteY10" fmla="*/ 2498373 h 4197924"/>
                  <a:gd name="connsiteX11" fmla="*/ 7680960 w 9219303"/>
                  <a:gd name="connsiteY11" fmla="*/ 820180 h 4197924"/>
                  <a:gd name="connsiteX12" fmla="*/ 8950362 w 9219303"/>
                  <a:gd name="connsiteY12" fmla="*/ 99418 h 4197924"/>
                  <a:gd name="connsiteX13" fmla="*/ 9219303 w 9219303"/>
                  <a:gd name="connsiteY13" fmla="*/ 20827 h 4197924"/>
                  <a:gd name="connsiteX0" fmla="*/ 0 w 9219303"/>
                  <a:gd name="connsiteY0" fmla="*/ 3800048 h 4199477"/>
                  <a:gd name="connsiteX1" fmla="*/ 946672 w 9219303"/>
                  <a:gd name="connsiteY1" fmla="*/ 3466561 h 4199477"/>
                  <a:gd name="connsiteX2" fmla="*/ 1742738 w 9219303"/>
                  <a:gd name="connsiteY2" fmla="*/ 3843079 h 4199477"/>
                  <a:gd name="connsiteX3" fmla="*/ 2538804 w 9219303"/>
                  <a:gd name="connsiteY3" fmla="*/ 3896867 h 4199477"/>
                  <a:gd name="connsiteX4" fmla="*/ 3238051 w 9219303"/>
                  <a:gd name="connsiteY4" fmla="*/ 3229893 h 4199477"/>
                  <a:gd name="connsiteX5" fmla="*/ 4421392 w 9219303"/>
                  <a:gd name="connsiteY5" fmla="*/ 3509592 h 4199477"/>
                  <a:gd name="connsiteX6" fmla="*/ 5690795 w 9219303"/>
                  <a:gd name="connsiteY6" fmla="*/ 2767314 h 4199477"/>
                  <a:gd name="connsiteX7" fmla="*/ 6508376 w 9219303"/>
                  <a:gd name="connsiteY7" fmla="*/ 2057310 h 4199477"/>
                  <a:gd name="connsiteX8" fmla="*/ 8094032 w 9219303"/>
                  <a:gd name="connsiteY8" fmla="*/ 3533864 h 4199477"/>
                  <a:gd name="connsiteX9" fmla="*/ 6218879 w 9219303"/>
                  <a:gd name="connsiteY9" fmla="*/ 4161360 h 4199477"/>
                  <a:gd name="connsiteX10" fmla="*/ 6551407 w 9219303"/>
                  <a:gd name="connsiteY10" fmla="*/ 2498373 h 4199477"/>
                  <a:gd name="connsiteX11" fmla="*/ 7680960 w 9219303"/>
                  <a:gd name="connsiteY11" fmla="*/ 820180 h 4199477"/>
                  <a:gd name="connsiteX12" fmla="*/ 8950362 w 9219303"/>
                  <a:gd name="connsiteY12" fmla="*/ 99418 h 4199477"/>
                  <a:gd name="connsiteX13" fmla="*/ 9219303 w 9219303"/>
                  <a:gd name="connsiteY13" fmla="*/ 20827 h 4199477"/>
                  <a:gd name="connsiteX0" fmla="*/ 0 w 9219303"/>
                  <a:gd name="connsiteY0" fmla="*/ 3779221 h 4178650"/>
                  <a:gd name="connsiteX1" fmla="*/ 946672 w 9219303"/>
                  <a:gd name="connsiteY1" fmla="*/ 3445734 h 4178650"/>
                  <a:gd name="connsiteX2" fmla="*/ 1742738 w 9219303"/>
                  <a:gd name="connsiteY2" fmla="*/ 3822252 h 4178650"/>
                  <a:gd name="connsiteX3" fmla="*/ 2538804 w 9219303"/>
                  <a:gd name="connsiteY3" fmla="*/ 3876040 h 4178650"/>
                  <a:gd name="connsiteX4" fmla="*/ 3238051 w 9219303"/>
                  <a:gd name="connsiteY4" fmla="*/ 3209066 h 4178650"/>
                  <a:gd name="connsiteX5" fmla="*/ 4421392 w 9219303"/>
                  <a:gd name="connsiteY5" fmla="*/ 3488765 h 4178650"/>
                  <a:gd name="connsiteX6" fmla="*/ 5690795 w 9219303"/>
                  <a:gd name="connsiteY6" fmla="*/ 2746487 h 4178650"/>
                  <a:gd name="connsiteX7" fmla="*/ 6508376 w 9219303"/>
                  <a:gd name="connsiteY7" fmla="*/ 2036483 h 4178650"/>
                  <a:gd name="connsiteX8" fmla="*/ 8094032 w 9219303"/>
                  <a:gd name="connsiteY8" fmla="*/ 3513037 h 4178650"/>
                  <a:gd name="connsiteX9" fmla="*/ 6218879 w 9219303"/>
                  <a:gd name="connsiteY9" fmla="*/ 4140533 h 4178650"/>
                  <a:gd name="connsiteX10" fmla="*/ 6551407 w 9219303"/>
                  <a:gd name="connsiteY10" fmla="*/ 2477546 h 4178650"/>
                  <a:gd name="connsiteX11" fmla="*/ 7680960 w 9219303"/>
                  <a:gd name="connsiteY11" fmla="*/ 799353 h 4178650"/>
                  <a:gd name="connsiteX12" fmla="*/ 9219303 w 9219303"/>
                  <a:gd name="connsiteY12" fmla="*/ 0 h 4178650"/>
                  <a:gd name="connsiteX0" fmla="*/ 0 w 8095408"/>
                  <a:gd name="connsiteY0" fmla="*/ 2979868 h 3379297"/>
                  <a:gd name="connsiteX1" fmla="*/ 946672 w 8095408"/>
                  <a:gd name="connsiteY1" fmla="*/ 2646381 h 3379297"/>
                  <a:gd name="connsiteX2" fmla="*/ 1742738 w 8095408"/>
                  <a:gd name="connsiteY2" fmla="*/ 3022899 h 3379297"/>
                  <a:gd name="connsiteX3" fmla="*/ 2538804 w 8095408"/>
                  <a:gd name="connsiteY3" fmla="*/ 3076687 h 3379297"/>
                  <a:gd name="connsiteX4" fmla="*/ 3238051 w 8095408"/>
                  <a:gd name="connsiteY4" fmla="*/ 2409713 h 3379297"/>
                  <a:gd name="connsiteX5" fmla="*/ 4421392 w 8095408"/>
                  <a:gd name="connsiteY5" fmla="*/ 2689412 h 3379297"/>
                  <a:gd name="connsiteX6" fmla="*/ 5690795 w 8095408"/>
                  <a:gd name="connsiteY6" fmla="*/ 1947134 h 3379297"/>
                  <a:gd name="connsiteX7" fmla="*/ 6508376 w 8095408"/>
                  <a:gd name="connsiteY7" fmla="*/ 1237130 h 3379297"/>
                  <a:gd name="connsiteX8" fmla="*/ 8094032 w 8095408"/>
                  <a:gd name="connsiteY8" fmla="*/ 2713684 h 3379297"/>
                  <a:gd name="connsiteX9" fmla="*/ 6218879 w 8095408"/>
                  <a:gd name="connsiteY9" fmla="*/ 3341180 h 3379297"/>
                  <a:gd name="connsiteX10" fmla="*/ 6551407 w 8095408"/>
                  <a:gd name="connsiteY10" fmla="*/ 1678193 h 3379297"/>
                  <a:gd name="connsiteX11" fmla="*/ 7680960 w 8095408"/>
                  <a:gd name="connsiteY11" fmla="*/ 0 h 3379297"/>
                  <a:gd name="connsiteX0" fmla="*/ 0 w 8095408"/>
                  <a:gd name="connsiteY0" fmla="*/ 2995634 h 3395063"/>
                  <a:gd name="connsiteX1" fmla="*/ 946672 w 8095408"/>
                  <a:gd name="connsiteY1" fmla="*/ 2662147 h 3395063"/>
                  <a:gd name="connsiteX2" fmla="*/ 1742738 w 8095408"/>
                  <a:gd name="connsiteY2" fmla="*/ 3038665 h 3395063"/>
                  <a:gd name="connsiteX3" fmla="*/ 2538804 w 8095408"/>
                  <a:gd name="connsiteY3" fmla="*/ 3092453 h 3395063"/>
                  <a:gd name="connsiteX4" fmla="*/ 3238051 w 8095408"/>
                  <a:gd name="connsiteY4" fmla="*/ 2425479 h 3395063"/>
                  <a:gd name="connsiteX5" fmla="*/ 4421392 w 8095408"/>
                  <a:gd name="connsiteY5" fmla="*/ 2705178 h 3395063"/>
                  <a:gd name="connsiteX6" fmla="*/ 5690795 w 8095408"/>
                  <a:gd name="connsiteY6" fmla="*/ 1962900 h 3395063"/>
                  <a:gd name="connsiteX7" fmla="*/ 6508376 w 8095408"/>
                  <a:gd name="connsiteY7" fmla="*/ 1252896 h 3395063"/>
                  <a:gd name="connsiteX8" fmla="*/ 8094032 w 8095408"/>
                  <a:gd name="connsiteY8" fmla="*/ 2729450 h 3395063"/>
                  <a:gd name="connsiteX9" fmla="*/ 6218879 w 8095408"/>
                  <a:gd name="connsiteY9" fmla="*/ 3356946 h 3395063"/>
                  <a:gd name="connsiteX10" fmla="*/ 6551407 w 8095408"/>
                  <a:gd name="connsiteY10" fmla="*/ 1693959 h 3395063"/>
                  <a:gd name="connsiteX11" fmla="*/ 6941716 w 8095408"/>
                  <a:gd name="connsiteY11" fmla="*/ 0 h 3395063"/>
                  <a:gd name="connsiteX0" fmla="*/ 0 w 8094186"/>
                  <a:gd name="connsiteY0" fmla="*/ 2995634 h 3320863"/>
                  <a:gd name="connsiteX1" fmla="*/ 946672 w 8094186"/>
                  <a:gd name="connsiteY1" fmla="*/ 2662147 h 3320863"/>
                  <a:gd name="connsiteX2" fmla="*/ 1742738 w 8094186"/>
                  <a:gd name="connsiteY2" fmla="*/ 3038665 h 3320863"/>
                  <a:gd name="connsiteX3" fmla="*/ 2538804 w 8094186"/>
                  <a:gd name="connsiteY3" fmla="*/ 3092453 h 3320863"/>
                  <a:gd name="connsiteX4" fmla="*/ 3238051 w 8094186"/>
                  <a:gd name="connsiteY4" fmla="*/ 2425479 h 3320863"/>
                  <a:gd name="connsiteX5" fmla="*/ 4421392 w 8094186"/>
                  <a:gd name="connsiteY5" fmla="*/ 2705178 h 3320863"/>
                  <a:gd name="connsiteX6" fmla="*/ 5690795 w 8094186"/>
                  <a:gd name="connsiteY6" fmla="*/ 1962900 h 3320863"/>
                  <a:gd name="connsiteX7" fmla="*/ 6508376 w 8094186"/>
                  <a:gd name="connsiteY7" fmla="*/ 1252896 h 3320863"/>
                  <a:gd name="connsiteX8" fmla="*/ 8094032 w 8094186"/>
                  <a:gd name="connsiteY8" fmla="*/ 2729450 h 3320863"/>
                  <a:gd name="connsiteX9" fmla="*/ 6604929 w 8094186"/>
                  <a:gd name="connsiteY9" fmla="*/ 3278117 h 3320863"/>
                  <a:gd name="connsiteX10" fmla="*/ 6551407 w 8094186"/>
                  <a:gd name="connsiteY10" fmla="*/ 1693959 h 3320863"/>
                  <a:gd name="connsiteX11" fmla="*/ 6941716 w 8094186"/>
                  <a:gd name="connsiteY11" fmla="*/ 0 h 3320863"/>
                  <a:gd name="connsiteX0" fmla="*/ 0 w 8094186"/>
                  <a:gd name="connsiteY0" fmla="*/ 2995634 h 3320864"/>
                  <a:gd name="connsiteX1" fmla="*/ 946672 w 8094186"/>
                  <a:gd name="connsiteY1" fmla="*/ 2662147 h 3320864"/>
                  <a:gd name="connsiteX2" fmla="*/ 1742738 w 8094186"/>
                  <a:gd name="connsiteY2" fmla="*/ 3038665 h 3320864"/>
                  <a:gd name="connsiteX3" fmla="*/ 2538804 w 8094186"/>
                  <a:gd name="connsiteY3" fmla="*/ 3092453 h 3320864"/>
                  <a:gd name="connsiteX4" fmla="*/ 3238051 w 8094186"/>
                  <a:gd name="connsiteY4" fmla="*/ 2425479 h 3320864"/>
                  <a:gd name="connsiteX5" fmla="*/ 4421392 w 8094186"/>
                  <a:gd name="connsiteY5" fmla="*/ 2705178 h 3320864"/>
                  <a:gd name="connsiteX6" fmla="*/ 5690795 w 8094186"/>
                  <a:gd name="connsiteY6" fmla="*/ 1962900 h 3320864"/>
                  <a:gd name="connsiteX7" fmla="*/ 6508376 w 8094186"/>
                  <a:gd name="connsiteY7" fmla="*/ 1252896 h 3320864"/>
                  <a:gd name="connsiteX8" fmla="*/ 8094032 w 8094186"/>
                  <a:gd name="connsiteY8" fmla="*/ 2729450 h 3320864"/>
                  <a:gd name="connsiteX9" fmla="*/ 6604929 w 8094186"/>
                  <a:gd name="connsiteY9" fmla="*/ 3278117 h 3320864"/>
                  <a:gd name="connsiteX10" fmla="*/ 6551407 w 8094186"/>
                  <a:gd name="connsiteY10" fmla="*/ 1693959 h 3320864"/>
                  <a:gd name="connsiteX11" fmla="*/ 6767118 w 8094186"/>
                  <a:gd name="connsiteY11" fmla="*/ 1435676 h 3320864"/>
                  <a:gd name="connsiteX12" fmla="*/ 6941716 w 8094186"/>
                  <a:gd name="connsiteY12" fmla="*/ 0 h 3320864"/>
                  <a:gd name="connsiteX0" fmla="*/ 0 w 8094186"/>
                  <a:gd name="connsiteY0" fmla="*/ 3169058 h 3494288"/>
                  <a:gd name="connsiteX1" fmla="*/ 946672 w 8094186"/>
                  <a:gd name="connsiteY1" fmla="*/ 2835571 h 3494288"/>
                  <a:gd name="connsiteX2" fmla="*/ 1742738 w 8094186"/>
                  <a:gd name="connsiteY2" fmla="*/ 3212089 h 3494288"/>
                  <a:gd name="connsiteX3" fmla="*/ 2538804 w 8094186"/>
                  <a:gd name="connsiteY3" fmla="*/ 3265877 h 3494288"/>
                  <a:gd name="connsiteX4" fmla="*/ 3238051 w 8094186"/>
                  <a:gd name="connsiteY4" fmla="*/ 2598903 h 3494288"/>
                  <a:gd name="connsiteX5" fmla="*/ 4421392 w 8094186"/>
                  <a:gd name="connsiteY5" fmla="*/ 2878602 h 3494288"/>
                  <a:gd name="connsiteX6" fmla="*/ 5690795 w 8094186"/>
                  <a:gd name="connsiteY6" fmla="*/ 2136324 h 3494288"/>
                  <a:gd name="connsiteX7" fmla="*/ 6508376 w 8094186"/>
                  <a:gd name="connsiteY7" fmla="*/ 1426320 h 3494288"/>
                  <a:gd name="connsiteX8" fmla="*/ 8094032 w 8094186"/>
                  <a:gd name="connsiteY8" fmla="*/ 2902874 h 3494288"/>
                  <a:gd name="connsiteX9" fmla="*/ 6604929 w 8094186"/>
                  <a:gd name="connsiteY9" fmla="*/ 3451541 h 3494288"/>
                  <a:gd name="connsiteX10" fmla="*/ 6551407 w 8094186"/>
                  <a:gd name="connsiteY10" fmla="*/ 1867383 h 3494288"/>
                  <a:gd name="connsiteX11" fmla="*/ 6767118 w 8094186"/>
                  <a:gd name="connsiteY11" fmla="*/ 1609100 h 3494288"/>
                  <a:gd name="connsiteX12" fmla="*/ 6810295 w 8094186"/>
                  <a:gd name="connsiteY12" fmla="*/ 0 h 3494288"/>
                  <a:gd name="connsiteX0" fmla="*/ 0 w 8094182"/>
                  <a:gd name="connsiteY0" fmla="*/ 3169058 h 3465077"/>
                  <a:gd name="connsiteX1" fmla="*/ 946672 w 8094182"/>
                  <a:gd name="connsiteY1" fmla="*/ 2835571 h 3465077"/>
                  <a:gd name="connsiteX2" fmla="*/ 1742738 w 8094182"/>
                  <a:gd name="connsiteY2" fmla="*/ 3212089 h 3465077"/>
                  <a:gd name="connsiteX3" fmla="*/ 2538804 w 8094182"/>
                  <a:gd name="connsiteY3" fmla="*/ 3265877 h 3465077"/>
                  <a:gd name="connsiteX4" fmla="*/ 3238051 w 8094182"/>
                  <a:gd name="connsiteY4" fmla="*/ 2598903 h 3465077"/>
                  <a:gd name="connsiteX5" fmla="*/ 4421392 w 8094182"/>
                  <a:gd name="connsiteY5" fmla="*/ 2878602 h 3465077"/>
                  <a:gd name="connsiteX6" fmla="*/ 5690795 w 8094182"/>
                  <a:gd name="connsiteY6" fmla="*/ 2136324 h 3465077"/>
                  <a:gd name="connsiteX7" fmla="*/ 6508376 w 8094182"/>
                  <a:gd name="connsiteY7" fmla="*/ 1426320 h 3465077"/>
                  <a:gd name="connsiteX8" fmla="*/ 8094032 w 8094182"/>
                  <a:gd name="connsiteY8" fmla="*/ 2902874 h 3465077"/>
                  <a:gd name="connsiteX9" fmla="*/ 6604929 w 8094182"/>
                  <a:gd name="connsiteY9" fmla="*/ 3451541 h 3465077"/>
                  <a:gd name="connsiteX10" fmla="*/ 6748539 w 8094182"/>
                  <a:gd name="connsiteY10" fmla="*/ 2419185 h 3465077"/>
                  <a:gd name="connsiteX11" fmla="*/ 6767118 w 8094182"/>
                  <a:gd name="connsiteY11" fmla="*/ 1609100 h 3465077"/>
                  <a:gd name="connsiteX12" fmla="*/ 6810295 w 8094182"/>
                  <a:gd name="connsiteY12" fmla="*/ 0 h 3465077"/>
                  <a:gd name="connsiteX0" fmla="*/ 0 w 8111438"/>
                  <a:gd name="connsiteY0" fmla="*/ 3169058 h 3973358"/>
                  <a:gd name="connsiteX1" fmla="*/ 946672 w 8111438"/>
                  <a:gd name="connsiteY1" fmla="*/ 2835571 h 3973358"/>
                  <a:gd name="connsiteX2" fmla="*/ 1742738 w 8111438"/>
                  <a:gd name="connsiteY2" fmla="*/ 3212089 h 3973358"/>
                  <a:gd name="connsiteX3" fmla="*/ 2538804 w 8111438"/>
                  <a:gd name="connsiteY3" fmla="*/ 3265877 h 3973358"/>
                  <a:gd name="connsiteX4" fmla="*/ 3238051 w 8111438"/>
                  <a:gd name="connsiteY4" fmla="*/ 2598903 h 3973358"/>
                  <a:gd name="connsiteX5" fmla="*/ 4421392 w 8111438"/>
                  <a:gd name="connsiteY5" fmla="*/ 2878602 h 3973358"/>
                  <a:gd name="connsiteX6" fmla="*/ 5690795 w 8111438"/>
                  <a:gd name="connsiteY6" fmla="*/ 2136324 h 3973358"/>
                  <a:gd name="connsiteX7" fmla="*/ 6508376 w 8111438"/>
                  <a:gd name="connsiteY7" fmla="*/ 1426320 h 3973358"/>
                  <a:gd name="connsiteX8" fmla="*/ 8094032 w 8111438"/>
                  <a:gd name="connsiteY8" fmla="*/ 2902874 h 3973358"/>
                  <a:gd name="connsiteX9" fmla="*/ 7309231 w 8111438"/>
                  <a:gd name="connsiteY9" fmla="*/ 3958200 h 3973358"/>
                  <a:gd name="connsiteX10" fmla="*/ 6604929 w 8111438"/>
                  <a:gd name="connsiteY10" fmla="*/ 3451541 h 3973358"/>
                  <a:gd name="connsiteX11" fmla="*/ 6748539 w 8111438"/>
                  <a:gd name="connsiteY11" fmla="*/ 2419185 h 3973358"/>
                  <a:gd name="connsiteX12" fmla="*/ 6767118 w 8111438"/>
                  <a:gd name="connsiteY12" fmla="*/ 1609100 h 3973358"/>
                  <a:gd name="connsiteX13" fmla="*/ 6810295 w 8111438"/>
                  <a:gd name="connsiteY13" fmla="*/ 0 h 3973358"/>
                  <a:gd name="connsiteX0" fmla="*/ 0 w 8111438"/>
                  <a:gd name="connsiteY0" fmla="*/ 3169058 h 3973402"/>
                  <a:gd name="connsiteX1" fmla="*/ 946672 w 8111438"/>
                  <a:gd name="connsiteY1" fmla="*/ 2835571 h 3973402"/>
                  <a:gd name="connsiteX2" fmla="*/ 1742738 w 8111438"/>
                  <a:gd name="connsiteY2" fmla="*/ 3212089 h 3973402"/>
                  <a:gd name="connsiteX3" fmla="*/ 2538804 w 8111438"/>
                  <a:gd name="connsiteY3" fmla="*/ 3265877 h 3973402"/>
                  <a:gd name="connsiteX4" fmla="*/ 3238051 w 8111438"/>
                  <a:gd name="connsiteY4" fmla="*/ 2598903 h 3973402"/>
                  <a:gd name="connsiteX5" fmla="*/ 4421392 w 8111438"/>
                  <a:gd name="connsiteY5" fmla="*/ 2878602 h 3973402"/>
                  <a:gd name="connsiteX6" fmla="*/ 5690795 w 8111438"/>
                  <a:gd name="connsiteY6" fmla="*/ 2136324 h 3973402"/>
                  <a:gd name="connsiteX7" fmla="*/ 6508376 w 8111438"/>
                  <a:gd name="connsiteY7" fmla="*/ 1426320 h 3973402"/>
                  <a:gd name="connsiteX8" fmla="*/ 8094032 w 8111438"/>
                  <a:gd name="connsiteY8" fmla="*/ 2902874 h 3973402"/>
                  <a:gd name="connsiteX9" fmla="*/ 7309231 w 8111438"/>
                  <a:gd name="connsiteY9" fmla="*/ 3958200 h 3973402"/>
                  <a:gd name="connsiteX10" fmla="*/ 6604929 w 8111438"/>
                  <a:gd name="connsiteY10" fmla="*/ 3451541 h 3973402"/>
                  <a:gd name="connsiteX11" fmla="*/ 6691043 w 8111438"/>
                  <a:gd name="connsiteY11" fmla="*/ 2411302 h 3973402"/>
                  <a:gd name="connsiteX12" fmla="*/ 6767118 w 8111438"/>
                  <a:gd name="connsiteY12" fmla="*/ 1609100 h 3973402"/>
                  <a:gd name="connsiteX13" fmla="*/ 6810295 w 8111438"/>
                  <a:gd name="connsiteY13" fmla="*/ 0 h 3973402"/>
                  <a:gd name="connsiteX0" fmla="*/ 0 w 8111438"/>
                  <a:gd name="connsiteY0" fmla="*/ 3169058 h 3973403"/>
                  <a:gd name="connsiteX1" fmla="*/ 946672 w 8111438"/>
                  <a:gd name="connsiteY1" fmla="*/ 2835571 h 3973403"/>
                  <a:gd name="connsiteX2" fmla="*/ 1742738 w 8111438"/>
                  <a:gd name="connsiteY2" fmla="*/ 3212089 h 3973403"/>
                  <a:gd name="connsiteX3" fmla="*/ 2538804 w 8111438"/>
                  <a:gd name="connsiteY3" fmla="*/ 3265877 h 3973403"/>
                  <a:gd name="connsiteX4" fmla="*/ 3238051 w 8111438"/>
                  <a:gd name="connsiteY4" fmla="*/ 2598903 h 3973403"/>
                  <a:gd name="connsiteX5" fmla="*/ 4421392 w 8111438"/>
                  <a:gd name="connsiteY5" fmla="*/ 2878602 h 3973403"/>
                  <a:gd name="connsiteX6" fmla="*/ 5690795 w 8111438"/>
                  <a:gd name="connsiteY6" fmla="*/ 2136324 h 3973403"/>
                  <a:gd name="connsiteX7" fmla="*/ 6508376 w 8111438"/>
                  <a:gd name="connsiteY7" fmla="*/ 1426320 h 3973403"/>
                  <a:gd name="connsiteX8" fmla="*/ 8094032 w 8111438"/>
                  <a:gd name="connsiteY8" fmla="*/ 2902874 h 3973403"/>
                  <a:gd name="connsiteX9" fmla="*/ 7309231 w 8111438"/>
                  <a:gd name="connsiteY9" fmla="*/ 3958200 h 3973403"/>
                  <a:gd name="connsiteX10" fmla="*/ 6604929 w 8111438"/>
                  <a:gd name="connsiteY10" fmla="*/ 3451541 h 3973403"/>
                  <a:gd name="connsiteX11" fmla="*/ 6691043 w 8111438"/>
                  <a:gd name="connsiteY11" fmla="*/ 2411302 h 3973403"/>
                  <a:gd name="connsiteX12" fmla="*/ 6767118 w 8111438"/>
                  <a:gd name="connsiteY12" fmla="*/ 1609100 h 3973403"/>
                  <a:gd name="connsiteX13" fmla="*/ 6810295 w 8111438"/>
                  <a:gd name="connsiteY13" fmla="*/ 0 h 3973403"/>
                  <a:gd name="connsiteX0" fmla="*/ 0 w 8111438"/>
                  <a:gd name="connsiteY0" fmla="*/ 2459598 h 3263943"/>
                  <a:gd name="connsiteX1" fmla="*/ 946672 w 8111438"/>
                  <a:gd name="connsiteY1" fmla="*/ 2126111 h 3263943"/>
                  <a:gd name="connsiteX2" fmla="*/ 1742738 w 8111438"/>
                  <a:gd name="connsiteY2" fmla="*/ 2502629 h 3263943"/>
                  <a:gd name="connsiteX3" fmla="*/ 2538804 w 8111438"/>
                  <a:gd name="connsiteY3" fmla="*/ 2556417 h 3263943"/>
                  <a:gd name="connsiteX4" fmla="*/ 3238051 w 8111438"/>
                  <a:gd name="connsiteY4" fmla="*/ 1889443 h 3263943"/>
                  <a:gd name="connsiteX5" fmla="*/ 4421392 w 8111438"/>
                  <a:gd name="connsiteY5" fmla="*/ 2169142 h 3263943"/>
                  <a:gd name="connsiteX6" fmla="*/ 5690795 w 8111438"/>
                  <a:gd name="connsiteY6" fmla="*/ 1426864 h 3263943"/>
                  <a:gd name="connsiteX7" fmla="*/ 6508376 w 8111438"/>
                  <a:gd name="connsiteY7" fmla="*/ 716860 h 3263943"/>
                  <a:gd name="connsiteX8" fmla="*/ 8094032 w 8111438"/>
                  <a:gd name="connsiteY8" fmla="*/ 2193414 h 3263943"/>
                  <a:gd name="connsiteX9" fmla="*/ 7309231 w 8111438"/>
                  <a:gd name="connsiteY9" fmla="*/ 3248740 h 3263943"/>
                  <a:gd name="connsiteX10" fmla="*/ 6604929 w 8111438"/>
                  <a:gd name="connsiteY10" fmla="*/ 2742081 h 3263943"/>
                  <a:gd name="connsiteX11" fmla="*/ 6691043 w 8111438"/>
                  <a:gd name="connsiteY11" fmla="*/ 1701842 h 3263943"/>
                  <a:gd name="connsiteX12" fmla="*/ 6767118 w 8111438"/>
                  <a:gd name="connsiteY12" fmla="*/ 899640 h 3263943"/>
                  <a:gd name="connsiteX13" fmla="*/ 6818509 w 8111438"/>
                  <a:gd name="connsiteY13" fmla="*/ 0 h 3263943"/>
                  <a:gd name="connsiteX0" fmla="*/ 0 w 8111438"/>
                  <a:gd name="connsiteY0" fmla="*/ 2459598 h 3263943"/>
                  <a:gd name="connsiteX1" fmla="*/ 946672 w 8111438"/>
                  <a:gd name="connsiteY1" fmla="*/ 2126111 h 3263943"/>
                  <a:gd name="connsiteX2" fmla="*/ 1742738 w 8111438"/>
                  <a:gd name="connsiteY2" fmla="*/ 2502629 h 3263943"/>
                  <a:gd name="connsiteX3" fmla="*/ 2538804 w 8111438"/>
                  <a:gd name="connsiteY3" fmla="*/ 2556417 h 3263943"/>
                  <a:gd name="connsiteX4" fmla="*/ 3238051 w 8111438"/>
                  <a:gd name="connsiteY4" fmla="*/ 1889443 h 3263943"/>
                  <a:gd name="connsiteX5" fmla="*/ 4421392 w 8111438"/>
                  <a:gd name="connsiteY5" fmla="*/ 2169142 h 3263943"/>
                  <a:gd name="connsiteX6" fmla="*/ 5690795 w 8111438"/>
                  <a:gd name="connsiteY6" fmla="*/ 1426864 h 3263943"/>
                  <a:gd name="connsiteX7" fmla="*/ 6508376 w 8111438"/>
                  <a:gd name="connsiteY7" fmla="*/ 716860 h 3263943"/>
                  <a:gd name="connsiteX8" fmla="*/ 8094032 w 8111438"/>
                  <a:gd name="connsiteY8" fmla="*/ 2193414 h 3263943"/>
                  <a:gd name="connsiteX9" fmla="*/ 7309231 w 8111438"/>
                  <a:gd name="connsiteY9" fmla="*/ 3248740 h 3263943"/>
                  <a:gd name="connsiteX10" fmla="*/ 6604929 w 8111438"/>
                  <a:gd name="connsiteY10" fmla="*/ 2742081 h 3263943"/>
                  <a:gd name="connsiteX11" fmla="*/ 6691043 w 8111438"/>
                  <a:gd name="connsiteY11" fmla="*/ 1701842 h 3263943"/>
                  <a:gd name="connsiteX12" fmla="*/ 6857470 w 8111438"/>
                  <a:gd name="connsiteY12" fmla="*/ 891757 h 3263943"/>
                  <a:gd name="connsiteX13" fmla="*/ 6818509 w 8111438"/>
                  <a:gd name="connsiteY13" fmla="*/ 0 h 3263943"/>
                  <a:gd name="connsiteX0" fmla="*/ 0 w 8111438"/>
                  <a:gd name="connsiteY0" fmla="*/ 2794621 h 3598966"/>
                  <a:gd name="connsiteX1" fmla="*/ 946672 w 8111438"/>
                  <a:gd name="connsiteY1" fmla="*/ 2461134 h 3598966"/>
                  <a:gd name="connsiteX2" fmla="*/ 1742738 w 8111438"/>
                  <a:gd name="connsiteY2" fmla="*/ 2837652 h 3598966"/>
                  <a:gd name="connsiteX3" fmla="*/ 2538804 w 8111438"/>
                  <a:gd name="connsiteY3" fmla="*/ 2891440 h 3598966"/>
                  <a:gd name="connsiteX4" fmla="*/ 3238051 w 8111438"/>
                  <a:gd name="connsiteY4" fmla="*/ 2224466 h 3598966"/>
                  <a:gd name="connsiteX5" fmla="*/ 4421392 w 8111438"/>
                  <a:gd name="connsiteY5" fmla="*/ 2504165 h 3598966"/>
                  <a:gd name="connsiteX6" fmla="*/ 5690795 w 8111438"/>
                  <a:gd name="connsiteY6" fmla="*/ 1761887 h 3598966"/>
                  <a:gd name="connsiteX7" fmla="*/ 6508376 w 8111438"/>
                  <a:gd name="connsiteY7" fmla="*/ 1051883 h 3598966"/>
                  <a:gd name="connsiteX8" fmla="*/ 8094032 w 8111438"/>
                  <a:gd name="connsiteY8" fmla="*/ 2528437 h 3598966"/>
                  <a:gd name="connsiteX9" fmla="*/ 7309231 w 8111438"/>
                  <a:gd name="connsiteY9" fmla="*/ 3583763 h 3598966"/>
                  <a:gd name="connsiteX10" fmla="*/ 6604929 w 8111438"/>
                  <a:gd name="connsiteY10" fmla="*/ 3077104 h 3598966"/>
                  <a:gd name="connsiteX11" fmla="*/ 6691043 w 8111438"/>
                  <a:gd name="connsiteY11" fmla="*/ 2036865 h 3598966"/>
                  <a:gd name="connsiteX12" fmla="*/ 6857470 w 8111438"/>
                  <a:gd name="connsiteY12" fmla="*/ 1226780 h 3598966"/>
                  <a:gd name="connsiteX13" fmla="*/ 6931449 w 8111438"/>
                  <a:gd name="connsiteY13" fmla="*/ 0 h 3598966"/>
                  <a:gd name="connsiteX0" fmla="*/ 0 w 8111438"/>
                  <a:gd name="connsiteY0" fmla="*/ 2656670 h 3461015"/>
                  <a:gd name="connsiteX1" fmla="*/ 946672 w 8111438"/>
                  <a:gd name="connsiteY1" fmla="*/ 2323183 h 3461015"/>
                  <a:gd name="connsiteX2" fmla="*/ 1742738 w 8111438"/>
                  <a:gd name="connsiteY2" fmla="*/ 2699701 h 3461015"/>
                  <a:gd name="connsiteX3" fmla="*/ 2538804 w 8111438"/>
                  <a:gd name="connsiteY3" fmla="*/ 2753489 h 3461015"/>
                  <a:gd name="connsiteX4" fmla="*/ 3238051 w 8111438"/>
                  <a:gd name="connsiteY4" fmla="*/ 2086515 h 3461015"/>
                  <a:gd name="connsiteX5" fmla="*/ 4421392 w 8111438"/>
                  <a:gd name="connsiteY5" fmla="*/ 2366214 h 3461015"/>
                  <a:gd name="connsiteX6" fmla="*/ 5690795 w 8111438"/>
                  <a:gd name="connsiteY6" fmla="*/ 1623936 h 3461015"/>
                  <a:gd name="connsiteX7" fmla="*/ 6508376 w 8111438"/>
                  <a:gd name="connsiteY7" fmla="*/ 913932 h 3461015"/>
                  <a:gd name="connsiteX8" fmla="*/ 8094032 w 8111438"/>
                  <a:gd name="connsiteY8" fmla="*/ 2390486 h 3461015"/>
                  <a:gd name="connsiteX9" fmla="*/ 7309231 w 8111438"/>
                  <a:gd name="connsiteY9" fmla="*/ 3445812 h 3461015"/>
                  <a:gd name="connsiteX10" fmla="*/ 6604929 w 8111438"/>
                  <a:gd name="connsiteY10" fmla="*/ 2939153 h 3461015"/>
                  <a:gd name="connsiteX11" fmla="*/ 6691043 w 8111438"/>
                  <a:gd name="connsiteY11" fmla="*/ 1898914 h 3461015"/>
                  <a:gd name="connsiteX12" fmla="*/ 6857470 w 8111438"/>
                  <a:gd name="connsiteY12" fmla="*/ 1088829 h 3461015"/>
                  <a:gd name="connsiteX13" fmla="*/ 6828776 w 8111438"/>
                  <a:gd name="connsiteY13" fmla="*/ 0 h 3461015"/>
                  <a:gd name="connsiteX0" fmla="*/ 0 w 8111438"/>
                  <a:gd name="connsiteY0" fmla="*/ 2656670 h 3461015"/>
                  <a:gd name="connsiteX1" fmla="*/ 946672 w 8111438"/>
                  <a:gd name="connsiteY1" fmla="*/ 2323183 h 3461015"/>
                  <a:gd name="connsiteX2" fmla="*/ 1742738 w 8111438"/>
                  <a:gd name="connsiteY2" fmla="*/ 2699701 h 3461015"/>
                  <a:gd name="connsiteX3" fmla="*/ 2538804 w 8111438"/>
                  <a:gd name="connsiteY3" fmla="*/ 2753489 h 3461015"/>
                  <a:gd name="connsiteX4" fmla="*/ 3238051 w 8111438"/>
                  <a:gd name="connsiteY4" fmla="*/ 2086515 h 3461015"/>
                  <a:gd name="connsiteX5" fmla="*/ 4421392 w 8111438"/>
                  <a:gd name="connsiteY5" fmla="*/ 2366214 h 3461015"/>
                  <a:gd name="connsiteX6" fmla="*/ 5690795 w 8111438"/>
                  <a:gd name="connsiteY6" fmla="*/ 1623936 h 3461015"/>
                  <a:gd name="connsiteX7" fmla="*/ 6508376 w 8111438"/>
                  <a:gd name="connsiteY7" fmla="*/ 913932 h 3461015"/>
                  <a:gd name="connsiteX8" fmla="*/ 8094032 w 8111438"/>
                  <a:gd name="connsiteY8" fmla="*/ 2390486 h 3461015"/>
                  <a:gd name="connsiteX9" fmla="*/ 7309231 w 8111438"/>
                  <a:gd name="connsiteY9" fmla="*/ 3445812 h 3461015"/>
                  <a:gd name="connsiteX10" fmla="*/ 6604929 w 8111438"/>
                  <a:gd name="connsiteY10" fmla="*/ 2939153 h 3461015"/>
                  <a:gd name="connsiteX11" fmla="*/ 6691043 w 8111438"/>
                  <a:gd name="connsiteY11" fmla="*/ 1898914 h 3461015"/>
                  <a:gd name="connsiteX12" fmla="*/ 7021746 w 8111438"/>
                  <a:gd name="connsiteY12" fmla="*/ 1098683 h 3461015"/>
                  <a:gd name="connsiteX13" fmla="*/ 6828776 w 8111438"/>
                  <a:gd name="connsiteY13" fmla="*/ 0 h 3461015"/>
                  <a:gd name="connsiteX0" fmla="*/ 0 w 8111438"/>
                  <a:gd name="connsiteY0" fmla="*/ 2656670 h 3461015"/>
                  <a:gd name="connsiteX1" fmla="*/ 946672 w 8111438"/>
                  <a:gd name="connsiteY1" fmla="*/ 2323183 h 3461015"/>
                  <a:gd name="connsiteX2" fmla="*/ 1742738 w 8111438"/>
                  <a:gd name="connsiteY2" fmla="*/ 2699701 h 3461015"/>
                  <a:gd name="connsiteX3" fmla="*/ 2538804 w 8111438"/>
                  <a:gd name="connsiteY3" fmla="*/ 2753489 h 3461015"/>
                  <a:gd name="connsiteX4" fmla="*/ 3238051 w 8111438"/>
                  <a:gd name="connsiteY4" fmla="*/ 2086515 h 3461015"/>
                  <a:gd name="connsiteX5" fmla="*/ 4421392 w 8111438"/>
                  <a:gd name="connsiteY5" fmla="*/ 2366214 h 3461015"/>
                  <a:gd name="connsiteX6" fmla="*/ 5690795 w 8111438"/>
                  <a:gd name="connsiteY6" fmla="*/ 1623936 h 3461015"/>
                  <a:gd name="connsiteX7" fmla="*/ 6508376 w 8111438"/>
                  <a:gd name="connsiteY7" fmla="*/ 913932 h 3461015"/>
                  <a:gd name="connsiteX8" fmla="*/ 8094032 w 8111438"/>
                  <a:gd name="connsiteY8" fmla="*/ 2390486 h 3461015"/>
                  <a:gd name="connsiteX9" fmla="*/ 7309231 w 8111438"/>
                  <a:gd name="connsiteY9" fmla="*/ 3445812 h 3461015"/>
                  <a:gd name="connsiteX10" fmla="*/ 6604929 w 8111438"/>
                  <a:gd name="connsiteY10" fmla="*/ 2939153 h 3461015"/>
                  <a:gd name="connsiteX11" fmla="*/ 6691043 w 8111438"/>
                  <a:gd name="connsiteY11" fmla="*/ 1898914 h 3461015"/>
                  <a:gd name="connsiteX12" fmla="*/ 7021746 w 8111438"/>
                  <a:gd name="connsiteY12" fmla="*/ 1098683 h 3461015"/>
                  <a:gd name="connsiteX13" fmla="*/ 6828776 w 8111438"/>
                  <a:gd name="connsiteY13" fmla="*/ 0 h 3461015"/>
                  <a:gd name="connsiteX0" fmla="*/ 0 w 8111438"/>
                  <a:gd name="connsiteY0" fmla="*/ 2656670 h 3461015"/>
                  <a:gd name="connsiteX1" fmla="*/ 946672 w 8111438"/>
                  <a:gd name="connsiteY1" fmla="*/ 2323183 h 3461015"/>
                  <a:gd name="connsiteX2" fmla="*/ 1742738 w 8111438"/>
                  <a:gd name="connsiteY2" fmla="*/ 2699701 h 3461015"/>
                  <a:gd name="connsiteX3" fmla="*/ 2538804 w 8111438"/>
                  <a:gd name="connsiteY3" fmla="*/ 2753489 h 3461015"/>
                  <a:gd name="connsiteX4" fmla="*/ 3238051 w 8111438"/>
                  <a:gd name="connsiteY4" fmla="*/ 2086515 h 3461015"/>
                  <a:gd name="connsiteX5" fmla="*/ 4421392 w 8111438"/>
                  <a:gd name="connsiteY5" fmla="*/ 2366214 h 3461015"/>
                  <a:gd name="connsiteX6" fmla="*/ 5690795 w 8111438"/>
                  <a:gd name="connsiteY6" fmla="*/ 1623936 h 3461015"/>
                  <a:gd name="connsiteX7" fmla="*/ 6508376 w 8111438"/>
                  <a:gd name="connsiteY7" fmla="*/ 913932 h 3461015"/>
                  <a:gd name="connsiteX8" fmla="*/ 8094032 w 8111438"/>
                  <a:gd name="connsiteY8" fmla="*/ 2390486 h 3461015"/>
                  <a:gd name="connsiteX9" fmla="*/ 7309231 w 8111438"/>
                  <a:gd name="connsiteY9" fmla="*/ 3445812 h 3461015"/>
                  <a:gd name="connsiteX10" fmla="*/ 6604929 w 8111438"/>
                  <a:gd name="connsiteY10" fmla="*/ 2939153 h 3461015"/>
                  <a:gd name="connsiteX11" fmla="*/ 6691043 w 8111438"/>
                  <a:gd name="connsiteY11" fmla="*/ 1898914 h 3461015"/>
                  <a:gd name="connsiteX12" fmla="*/ 7021746 w 8111438"/>
                  <a:gd name="connsiteY12" fmla="*/ 1404145 h 3461015"/>
                  <a:gd name="connsiteX13" fmla="*/ 6828776 w 8111438"/>
                  <a:gd name="connsiteY13" fmla="*/ 0 h 3461015"/>
                  <a:gd name="connsiteX0" fmla="*/ 0 w 8111438"/>
                  <a:gd name="connsiteY0" fmla="*/ 2656670 h 3459035"/>
                  <a:gd name="connsiteX1" fmla="*/ 946672 w 8111438"/>
                  <a:gd name="connsiteY1" fmla="*/ 2323183 h 3459035"/>
                  <a:gd name="connsiteX2" fmla="*/ 1742738 w 8111438"/>
                  <a:gd name="connsiteY2" fmla="*/ 2699701 h 3459035"/>
                  <a:gd name="connsiteX3" fmla="*/ 2538804 w 8111438"/>
                  <a:gd name="connsiteY3" fmla="*/ 2753489 h 3459035"/>
                  <a:gd name="connsiteX4" fmla="*/ 3238051 w 8111438"/>
                  <a:gd name="connsiteY4" fmla="*/ 2086515 h 3459035"/>
                  <a:gd name="connsiteX5" fmla="*/ 4421392 w 8111438"/>
                  <a:gd name="connsiteY5" fmla="*/ 2366214 h 3459035"/>
                  <a:gd name="connsiteX6" fmla="*/ 5690795 w 8111438"/>
                  <a:gd name="connsiteY6" fmla="*/ 1623936 h 3459035"/>
                  <a:gd name="connsiteX7" fmla="*/ 6508376 w 8111438"/>
                  <a:gd name="connsiteY7" fmla="*/ 913932 h 3459035"/>
                  <a:gd name="connsiteX8" fmla="*/ 8094032 w 8111438"/>
                  <a:gd name="connsiteY8" fmla="*/ 2390486 h 3459035"/>
                  <a:gd name="connsiteX9" fmla="*/ 7309231 w 8111438"/>
                  <a:gd name="connsiteY9" fmla="*/ 3445812 h 3459035"/>
                  <a:gd name="connsiteX10" fmla="*/ 6604929 w 8111438"/>
                  <a:gd name="connsiteY10" fmla="*/ 2939153 h 3459035"/>
                  <a:gd name="connsiteX11" fmla="*/ 6578103 w 8111438"/>
                  <a:gd name="connsiteY11" fmla="*/ 2293059 h 3459035"/>
                  <a:gd name="connsiteX12" fmla="*/ 7021746 w 8111438"/>
                  <a:gd name="connsiteY12" fmla="*/ 1404145 h 3459035"/>
                  <a:gd name="connsiteX13" fmla="*/ 6828776 w 8111438"/>
                  <a:gd name="connsiteY13" fmla="*/ 0 h 3459035"/>
                  <a:gd name="connsiteX0" fmla="*/ 0 w 8132319"/>
                  <a:gd name="connsiteY0" fmla="*/ 2656670 h 3344204"/>
                  <a:gd name="connsiteX1" fmla="*/ 946672 w 8132319"/>
                  <a:gd name="connsiteY1" fmla="*/ 2323183 h 3344204"/>
                  <a:gd name="connsiteX2" fmla="*/ 1742738 w 8132319"/>
                  <a:gd name="connsiteY2" fmla="*/ 2699701 h 3344204"/>
                  <a:gd name="connsiteX3" fmla="*/ 2538804 w 8132319"/>
                  <a:gd name="connsiteY3" fmla="*/ 2753489 h 3344204"/>
                  <a:gd name="connsiteX4" fmla="*/ 3238051 w 8132319"/>
                  <a:gd name="connsiteY4" fmla="*/ 2086515 h 3344204"/>
                  <a:gd name="connsiteX5" fmla="*/ 4421392 w 8132319"/>
                  <a:gd name="connsiteY5" fmla="*/ 2366214 h 3344204"/>
                  <a:gd name="connsiteX6" fmla="*/ 5690795 w 8132319"/>
                  <a:gd name="connsiteY6" fmla="*/ 1623936 h 3344204"/>
                  <a:gd name="connsiteX7" fmla="*/ 6508376 w 8132319"/>
                  <a:gd name="connsiteY7" fmla="*/ 913932 h 3344204"/>
                  <a:gd name="connsiteX8" fmla="*/ 8094032 w 8132319"/>
                  <a:gd name="connsiteY8" fmla="*/ 2390486 h 3344204"/>
                  <a:gd name="connsiteX9" fmla="*/ 7555646 w 8132319"/>
                  <a:gd name="connsiteY9" fmla="*/ 3327569 h 3344204"/>
                  <a:gd name="connsiteX10" fmla="*/ 6604929 w 8132319"/>
                  <a:gd name="connsiteY10" fmla="*/ 2939153 h 3344204"/>
                  <a:gd name="connsiteX11" fmla="*/ 6578103 w 8132319"/>
                  <a:gd name="connsiteY11" fmla="*/ 2293059 h 3344204"/>
                  <a:gd name="connsiteX12" fmla="*/ 7021746 w 8132319"/>
                  <a:gd name="connsiteY12" fmla="*/ 1404145 h 3344204"/>
                  <a:gd name="connsiteX13" fmla="*/ 6828776 w 8132319"/>
                  <a:gd name="connsiteY13" fmla="*/ 0 h 3344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132319" h="3344204">
                    <a:moveTo>
                      <a:pt x="0" y="2656670"/>
                    </a:moveTo>
                    <a:cubicBezTo>
                      <a:pt x="328108" y="2486340"/>
                      <a:pt x="656216" y="2316011"/>
                      <a:pt x="946672" y="2323183"/>
                    </a:cubicBezTo>
                    <a:cubicBezTo>
                      <a:pt x="1237128" y="2330355"/>
                      <a:pt x="1477383" y="2627983"/>
                      <a:pt x="1742738" y="2699701"/>
                    </a:cubicBezTo>
                    <a:cubicBezTo>
                      <a:pt x="2008093" y="2771419"/>
                      <a:pt x="2289585" y="2855687"/>
                      <a:pt x="2538804" y="2753489"/>
                    </a:cubicBezTo>
                    <a:cubicBezTo>
                      <a:pt x="2788023" y="2651291"/>
                      <a:pt x="2924286" y="2151061"/>
                      <a:pt x="3238051" y="2086515"/>
                    </a:cubicBezTo>
                    <a:cubicBezTo>
                      <a:pt x="3551816" y="2021969"/>
                      <a:pt x="4012601" y="2443311"/>
                      <a:pt x="4421392" y="2366214"/>
                    </a:cubicBezTo>
                    <a:cubicBezTo>
                      <a:pt x="4830183" y="2289117"/>
                      <a:pt x="5342964" y="1865983"/>
                      <a:pt x="5690795" y="1623936"/>
                    </a:cubicBezTo>
                    <a:cubicBezTo>
                      <a:pt x="6038626" y="1381889"/>
                      <a:pt x="6107837" y="786174"/>
                      <a:pt x="6508376" y="913932"/>
                    </a:cubicBezTo>
                    <a:cubicBezTo>
                      <a:pt x="6908916" y="1041690"/>
                      <a:pt x="7919487" y="1988213"/>
                      <a:pt x="8094032" y="2390486"/>
                    </a:cubicBezTo>
                    <a:cubicBezTo>
                      <a:pt x="8268577" y="2792759"/>
                      <a:pt x="7803830" y="3236125"/>
                      <a:pt x="7555646" y="3327569"/>
                    </a:cubicBezTo>
                    <a:cubicBezTo>
                      <a:pt x="7307462" y="3419013"/>
                      <a:pt x="6767853" y="3111571"/>
                      <a:pt x="6604929" y="2939153"/>
                    </a:cubicBezTo>
                    <a:cubicBezTo>
                      <a:pt x="6442005" y="2766735"/>
                      <a:pt x="6508634" y="2548894"/>
                      <a:pt x="6578103" y="2293059"/>
                    </a:cubicBezTo>
                    <a:cubicBezTo>
                      <a:pt x="6647572" y="2037224"/>
                      <a:pt x="6956695" y="1686471"/>
                      <a:pt x="7021746" y="1404145"/>
                    </a:cubicBezTo>
                    <a:cubicBezTo>
                      <a:pt x="7086797" y="1121819"/>
                      <a:pt x="6939996" y="353581"/>
                      <a:pt x="6828776" y="0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FFFF"/>
                </a:solidFill>
                <a:prstDash val="sysDot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 dirty="0">
                  <a:solidFill>
                    <a:srgbClr val="000000"/>
                  </a:solidFill>
                  <a:latin typeface="Quicksand"/>
                  <a:sym typeface="Calibri"/>
                </a:endParaRPr>
              </a:p>
            </p:txBody>
          </p:sp>
          <p:sp>
            <p:nvSpPr>
              <p:cNvPr id="228" name="Textfeld 227"/>
              <p:cNvSpPr txBox="1"/>
              <p:nvPr/>
            </p:nvSpPr>
            <p:spPr>
              <a:xfrm>
                <a:off x="1025654" y="5285838"/>
                <a:ext cx="1363824" cy="431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050" kern="0" dirty="0">
                    <a:solidFill>
                      <a:srgbClr val="FFFFFF"/>
                    </a:solidFill>
                    <a:latin typeface="Calibri"/>
                    <a:sym typeface="Calibri"/>
                  </a:rPr>
                  <a:t>SKYPE</a:t>
                </a:r>
              </a:p>
            </p:txBody>
          </p:sp>
          <p:sp>
            <p:nvSpPr>
              <p:cNvPr id="229" name="Textfeld 228"/>
              <p:cNvSpPr txBox="1"/>
              <p:nvPr/>
            </p:nvSpPr>
            <p:spPr>
              <a:xfrm>
                <a:off x="2283495" y="5712554"/>
                <a:ext cx="1363824" cy="431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050" kern="0" dirty="0">
                    <a:solidFill>
                      <a:srgbClr val="FFFFFF"/>
                    </a:solidFill>
                    <a:latin typeface="Calibri"/>
                    <a:sym typeface="Calibri"/>
                  </a:rPr>
                  <a:t>FACEBOOK</a:t>
                </a:r>
              </a:p>
            </p:txBody>
          </p:sp>
          <p:sp>
            <p:nvSpPr>
              <p:cNvPr id="230" name="Textfeld 229"/>
              <p:cNvSpPr txBox="1"/>
              <p:nvPr/>
            </p:nvSpPr>
            <p:spPr>
              <a:xfrm>
                <a:off x="3265914" y="5124590"/>
                <a:ext cx="1363824" cy="431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050" kern="0" dirty="0">
                    <a:solidFill>
                      <a:srgbClr val="FFFFFF"/>
                    </a:solidFill>
                    <a:latin typeface="Calibri"/>
                    <a:sym typeface="Calibri"/>
                  </a:rPr>
                  <a:t>ALIBABA</a:t>
                </a:r>
              </a:p>
            </p:txBody>
          </p:sp>
          <p:sp>
            <p:nvSpPr>
              <p:cNvPr id="231" name="Textfeld 230"/>
              <p:cNvSpPr txBox="1"/>
              <p:nvPr/>
            </p:nvSpPr>
            <p:spPr>
              <a:xfrm>
                <a:off x="4561440" y="5194370"/>
                <a:ext cx="1363824" cy="431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050" kern="0" dirty="0">
                    <a:solidFill>
                      <a:srgbClr val="FFFFFF"/>
                    </a:solidFill>
                    <a:latin typeface="Calibri"/>
                    <a:sym typeface="Calibri"/>
                  </a:rPr>
                  <a:t>AIRBNB</a:t>
                </a:r>
              </a:p>
            </p:txBody>
          </p:sp>
          <p:grpSp>
            <p:nvGrpSpPr>
              <p:cNvPr id="232" name="Gruppieren 231"/>
              <p:cNvGrpSpPr/>
              <p:nvPr/>
            </p:nvGrpSpPr>
            <p:grpSpPr>
              <a:xfrm>
                <a:off x="5898423" y="3721661"/>
                <a:ext cx="736124" cy="735345"/>
                <a:chOff x="5301218" y="3721661"/>
                <a:chExt cx="736124" cy="735345"/>
              </a:xfrm>
              <a:effectLst>
                <a:glow rad="228600">
                  <a:srgbClr val="5B9BD5">
                    <a:satMod val="175000"/>
                    <a:alpha val="40000"/>
                  </a:srgbClr>
                </a:glow>
              </a:effectLst>
            </p:grpSpPr>
            <p:sp>
              <p:nvSpPr>
                <p:cNvPr id="256" name="Ellipse 255"/>
                <p:cNvSpPr>
                  <a:spLocks noChangeAspect="1"/>
                </p:cNvSpPr>
                <p:nvPr/>
              </p:nvSpPr>
              <p:spPr>
                <a:xfrm>
                  <a:off x="5301218" y="3721661"/>
                  <a:ext cx="736124" cy="735345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34290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 dirty="0">
                    <a:solidFill>
                      <a:srgbClr val="000000"/>
                    </a:solidFill>
                    <a:latin typeface="Quicksand"/>
                    <a:sym typeface="Calibri"/>
                  </a:endParaRPr>
                </a:p>
              </p:txBody>
            </p:sp>
            <p:pic>
              <p:nvPicPr>
                <p:cNvPr id="257" name="Picture 20" descr="T:\Hiwis_Praktikanten\Alphonse Vial\Icons\NounProject\noun_23947.png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17122" y="3837175"/>
                  <a:ext cx="504316" cy="5043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33" name="Textfeld 232"/>
              <p:cNvSpPr txBox="1"/>
              <p:nvPr/>
            </p:nvSpPr>
            <p:spPr>
              <a:xfrm>
                <a:off x="5579255" y="4446569"/>
                <a:ext cx="1363824" cy="431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050" kern="0" dirty="0">
                    <a:solidFill>
                      <a:srgbClr val="FFFFFF"/>
                    </a:solidFill>
                    <a:latin typeface="Calibri"/>
                    <a:sym typeface="Calibri"/>
                  </a:rPr>
                  <a:t>NETFLIX</a:t>
                </a:r>
              </a:p>
            </p:txBody>
          </p:sp>
          <p:sp>
            <p:nvSpPr>
              <p:cNvPr id="234" name="Textfeld 233"/>
              <p:cNvSpPr txBox="1"/>
              <p:nvPr/>
            </p:nvSpPr>
            <p:spPr>
              <a:xfrm>
                <a:off x="6261167" y="5715685"/>
                <a:ext cx="1363824" cy="431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050" kern="0" dirty="0">
                    <a:solidFill>
                      <a:srgbClr val="FFFFFF"/>
                    </a:solidFill>
                    <a:latin typeface="Calibri"/>
                    <a:sym typeface="Calibri"/>
                  </a:rPr>
                  <a:t>UBER</a:t>
                </a:r>
              </a:p>
            </p:txBody>
          </p:sp>
          <p:grpSp>
            <p:nvGrpSpPr>
              <p:cNvPr id="235" name="Gruppieren 234"/>
              <p:cNvGrpSpPr/>
              <p:nvPr/>
            </p:nvGrpSpPr>
            <p:grpSpPr>
              <a:xfrm>
                <a:off x="7714036" y="4034633"/>
                <a:ext cx="736124" cy="735345"/>
                <a:chOff x="7116831" y="4034633"/>
                <a:chExt cx="736124" cy="735345"/>
              </a:xfrm>
              <a:effectLst>
                <a:glow rad="228600">
                  <a:srgbClr val="5B9BD5">
                    <a:satMod val="175000"/>
                    <a:alpha val="40000"/>
                  </a:srgbClr>
                </a:glow>
              </a:effectLst>
            </p:grpSpPr>
            <p:sp>
              <p:nvSpPr>
                <p:cNvPr id="254" name="Ellipse 253"/>
                <p:cNvSpPr>
                  <a:spLocks noChangeAspect="1"/>
                </p:cNvSpPr>
                <p:nvPr/>
              </p:nvSpPr>
              <p:spPr>
                <a:xfrm>
                  <a:off x="7116831" y="4034633"/>
                  <a:ext cx="736124" cy="735345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34290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 dirty="0">
                    <a:solidFill>
                      <a:srgbClr val="FFFFFF"/>
                    </a:solidFill>
                    <a:latin typeface="Quicksand"/>
                    <a:sym typeface="Calibri"/>
                  </a:endParaRPr>
                </a:p>
              </p:txBody>
            </p:sp>
            <p:pic>
              <p:nvPicPr>
                <p:cNvPr id="255" name="Picture 22" descr="T:\Hiwis_Praktikanten\Alphonse Vial\Icons\NounProject\noun_152880_cc.png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777" r="6159" b="13531"/>
                <a:stretch/>
              </p:blipFill>
              <p:spPr bwMode="auto">
                <a:xfrm>
                  <a:off x="7184103" y="4107192"/>
                  <a:ext cx="601579" cy="59068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36" name="Textfeld 235"/>
              <p:cNvSpPr txBox="1"/>
              <p:nvPr/>
            </p:nvSpPr>
            <p:spPr>
              <a:xfrm>
                <a:off x="7400186" y="4769979"/>
                <a:ext cx="1363824" cy="706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4290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de-DE" sz="1050" kern="0" dirty="0">
                    <a:solidFill>
                      <a:srgbClr val="FFFFFF"/>
                    </a:solidFill>
                    <a:latin typeface="Calibri"/>
                    <a:sym typeface="Calibri"/>
                  </a:rPr>
                  <a:t>SOCIETYONE</a:t>
                </a:r>
              </a:p>
            </p:txBody>
          </p:sp>
          <p:grpSp>
            <p:nvGrpSpPr>
              <p:cNvPr id="237" name="Gruppieren 236"/>
              <p:cNvGrpSpPr/>
              <p:nvPr/>
            </p:nvGrpSpPr>
            <p:grpSpPr>
              <a:xfrm>
                <a:off x="1339503" y="4550493"/>
                <a:ext cx="736124" cy="735345"/>
                <a:chOff x="2982559" y="4386672"/>
                <a:chExt cx="736124" cy="735345"/>
              </a:xfrm>
              <a:effectLst>
                <a:glow rad="228600">
                  <a:srgbClr val="5B9BD5">
                    <a:satMod val="175000"/>
                    <a:alpha val="40000"/>
                  </a:srgbClr>
                </a:glow>
              </a:effectLst>
            </p:grpSpPr>
            <p:sp>
              <p:nvSpPr>
                <p:cNvPr id="252" name="Ellipse 251"/>
                <p:cNvSpPr>
                  <a:spLocks noChangeAspect="1"/>
                </p:cNvSpPr>
                <p:nvPr/>
              </p:nvSpPr>
              <p:spPr>
                <a:xfrm>
                  <a:off x="2982559" y="4386672"/>
                  <a:ext cx="736124" cy="735345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34290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 dirty="0">
                    <a:solidFill>
                      <a:srgbClr val="FFFFFF"/>
                    </a:solidFill>
                    <a:latin typeface="Quicksand"/>
                    <a:sym typeface="Calibri"/>
                  </a:endParaRPr>
                </a:p>
              </p:txBody>
            </p:sp>
            <p:pic>
              <p:nvPicPr>
                <p:cNvPr id="253" name="Picture 17" descr="T:\Hiwis_Praktikanten\Alphonse Vial\Icons\NounProject\noun_126079_cc.pn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33" t="9197" r="9869" b="22859"/>
                <a:stretch/>
              </p:blipFill>
              <p:spPr bwMode="auto">
                <a:xfrm>
                  <a:off x="3087080" y="4551346"/>
                  <a:ext cx="527082" cy="432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38" name="Gruppieren 237"/>
              <p:cNvGrpSpPr/>
              <p:nvPr/>
            </p:nvGrpSpPr>
            <p:grpSpPr>
              <a:xfrm>
                <a:off x="2597534" y="4961918"/>
                <a:ext cx="736124" cy="735345"/>
                <a:chOff x="4278085" y="4457006"/>
                <a:chExt cx="736124" cy="735345"/>
              </a:xfrm>
              <a:effectLst>
                <a:glow rad="228600">
                  <a:srgbClr val="5B9BD5">
                    <a:satMod val="175000"/>
                    <a:alpha val="40000"/>
                  </a:srgbClr>
                </a:glow>
              </a:effectLst>
            </p:grpSpPr>
            <p:sp>
              <p:nvSpPr>
                <p:cNvPr id="250" name="Ellipse 249"/>
                <p:cNvSpPr>
                  <a:spLocks noChangeAspect="1"/>
                </p:cNvSpPr>
                <p:nvPr/>
              </p:nvSpPr>
              <p:spPr>
                <a:xfrm>
                  <a:off x="4278085" y="4457006"/>
                  <a:ext cx="736124" cy="735345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34290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 dirty="0">
                    <a:solidFill>
                      <a:srgbClr val="FFFFFF"/>
                    </a:solidFill>
                    <a:latin typeface="Quicksand"/>
                    <a:sym typeface="Calibri"/>
                  </a:endParaRPr>
                </a:p>
              </p:txBody>
            </p:sp>
            <p:pic>
              <p:nvPicPr>
                <p:cNvPr id="251" name="Picture 18" descr="T:\Hiwis_Praktikanten\Alphonse Vial\Icons\NounProject\noun_158120_cc.pn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776" r="7399" b="18135"/>
                <a:stretch/>
              </p:blipFill>
              <p:spPr bwMode="auto">
                <a:xfrm>
                  <a:off x="4390615" y="4572507"/>
                  <a:ext cx="511063" cy="48748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39" name="Gruppieren 238"/>
              <p:cNvGrpSpPr/>
              <p:nvPr/>
            </p:nvGrpSpPr>
            <p:grpSpPr>
              <a:xfrm>
                <a:off x="3579764" y="4386311"/>
                <a:ext cx="736124" cy="735345"/>
                <a:chOff x="6345874" y="5124589"/>
                <a:chExt cx="736124" cy="735345"/>
              </a:xfrm>
              <a:effectLst>
                <a:glow rad="228600">
                  <a:srgbClr val="5B9BD5">
                    <a:satMod val="175000"/>
                    <a:alpha val="40000"/>
                  </a:srgbClr>
                </a:glow>
              </a:effectLst>
            </p:grpSpPr>
            <p:sp>
              <p:nvSpPr>
                <p:cNvPr id="248" name="Ellipse 247"/>
                <p:cNvSpPr>
                  <a:spLocks noChangeAspect="1"/>
                </p:cNvSpPr>
                <p:nvPr/>
              </p:nvSpPr>
              <p:spPr>
                <a:xfrm>
                  <a:off x="6345874" y="5124589"/>
                  <a:ext cx="736124" cy="735345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34290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 dirty="0">
                    <a:solidFill>
                      <a:srgbClr val="FFFFFF"/>
                    </a:solidFill>
                    <a:latin typeface="Quicksand"/>
                    <a:sym typeface="Calibri"/>
                  </a:endParaRPr>
                </a:p>
              </p:txBody>
            </p:sp>
            <p:pic>
              <p:nvPicPr>
                <p:cNvPr id="249" name="Picture 23" descr="T:\Hiwis_Praktikanten\Alphonse Vial\Icons\NounProject\noun_36518_cc.pn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81" t="-1074" r="7793" b="12629"/>
                <a:stretch/>
              </p:blipFill>
              <p:spPr bwMode="auto">
                <a:xfrm>
                  <a:off x="6484202" y="5251591"/>
                  <a:ext cx="459468" cy="4813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40" name="Gruppieren 239"/>
              <p:cNvGrpSpPr/>
              <p:nvPr/>
            </p:nvGrpSpPr>
            <p:grpSpPr>
              <a:xfrm>
                <a:off x="4874811" y="4448575"/>
                <a:ext cx="736124" cy="735345"/>
                <a:chOff x="2000140" y="4961575"/>
                <a:chExt cx="736124" cy="735345"/>
              </a:xfrm>
              <a:effectLst>
                <a:glow rad="228600">
                  <a:srgbClr val="5B9BD5">
                    <a:satMod val="175000"/>
                    <a:alpha val="40000"/>
                  </a:srgbClr>
                </a:glow>
              </a:effectLst>
            </p:grpSpPr>
            <p:sp>
              <p:nvSpPr>
                <p:cNvPr id="246" name="Ellipse 245"/>
                <p:cNvSpPr>
                  <a:spLocks noChangeAspect="1"/>
                </p:cNvSpPr>
                <p:nvPr/>
              </p:nvSpPr>
              <p:spPr>
                <a:xfrm>
                  <a:off x="2000140" y="4961575"/>
                  <a:ext cx="736124" cy="735345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34290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 dirty="0">
                    <a:solidFill>
                      <a:srgbClr val="FFFFFF"/>
                    </a:solidFill>
                    <a:latin typeface="Quicksand"/>
                    <a:sym typeface="Calibri"/>
                  </a:endParaRPr>
                </a:p>
              </p:txBody>
            </p:sp>
            <p:pic>
              <p:nvPicPr>
                <p:cNvPr id="247" name="Picture 16" descr="T:\Hiwis_Praktikanten\Alphonse Vial\Icons\NounProject\noun_125295_cc.png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16" r="4524" b="14051"/>
                <a:stretch/>
              </p:blipFill>
              <p:spPr bwMode="auto">
                <a:xfrm>
                  <a:off x="2118683" y="5092174"/>
                  <a:ext cx="499038" cy="47414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41" name="Gruppierung 1"/>
              <p:cNvGrpSpPr/>
              <p:nvPr/>
            </p:nvGrpSpPr>
            <p:grpSpPr>
              <a:xfrm>
                <a:off x="6735566" y="4953487"/>
                <a:ext cx="736124" cy="735345"/>
                <a:chOff x="6345874" y="5124588"/>
                <a:chExt cx="736124" cy="735345"/>
              </a:xfrm>
              <a:effectLst>
                <a:glow rad="228600">
                  <a:srgbClr val="5B9BD5">
                    <a:satMod val="175000"/>
                    <a:alpha val="40000"/>
                  </a:srgbClr>
                </a:glow>
              </a:effectLst>
            </p:grpSpPr>
            <p:sp>
              <p:nvSpPr>
                <p:cNvPr id="244" name="Ellipse 243"/>
                <p:cNvSpPr>
                  <a:spLocks noChangeAspect="1"/>
                </p:cNvSpPr>
                <p:nvPr/>
              </p:nvSpPr>
              <p:spPr>
                <a:xfrm>
                  <a:off x="6345874" y="5124588"/>
                  <a:ext cx="736124" cy="735345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342900" fontAlgn="auto" hangingPunct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e-DE" kern="0" dirty="0">
                    <a:solidFill>
                      <a:srgbClr val="FFFFFF"/>
                    </a:solidFill>
                    <a:latin typeface="Quicksand"/>
                    <a:sym typeface="Calibri"/>
                  </a:endParaRPr>
                </a:p>
              </p:txBody>
            </p:sp>
            <p:pic>
              <p:nvPicPr>
                <p:cNvPr id="245" name="Bild 3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850" r="25850" b="14300"/>
                <a:stretch/>
              </p:blipFill>
              <p:spPr>
                <a:xfrm>
                  <a:off x="6555839" y="5209567"/>
                  <a:ext cx="318646" cy="565386"/>
                </a:xfrm>
                <a:prstGeom prst="rect">
                  <a:avLst/>
                </a:prstGeom>
              </p:spPr>
            </p:pic>
          </p:grpSp>
          <p:sp>
            <p:nvSpPr>
              <p:cNvPr id="242" name="Freihandform 241"/>
              <p:cNvSpPr/>
              <p:nvPr/>
            </p:nvSpPr>
            <p:spPr>
              <a:xfrm>
                <a:off x="6098345" y="3319975"/>
                <a:ext cx="0" cy="0"/>
              </a:xfrm>
              <a:custGeom>
                <a:avLst/>
                <a:gdLst>
                  <a:gd name="connsiteX0" fmla="*/ 0 w 0"/>
                  <a:gd name="connsiteY0" fmla="*/ 0 h 0"/>
                  <a:gd name="connsiteX1" fmla="*/ 0 w 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34290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>
                  <a:solidFill>
                    <a:srgbClr val="000000"/>
                  </a:solidFill>
                  <a:latin typeface="Quicksand"/>
                  <a:sym typeface="Calibri"/>
                </a:endParaRPr>
              </a:p>
            </p:txBody>
          </p:sp>
          <p:sp>
            <p:nvSpPr>
              <p:cNvPr id="243" name="Freihandform 242"/>
              <p:cNvSpPr/>
              <p:nvPr/>
            </p:nvSpPr>
            <p:spPr>
              <a:xfrm rot="20667389">
                <a:off x="6182150" y="1614951"/>
                <a:ext cx="1891328" cy="1255976"/>
              </a:xfrm>
              <a:custGeom>
                <a:avLst/>
                <a:gdLst>
                  <a:gd name="connsiteX0" fmla="*/ 35169 w 2539218"/>
                  <a:gd name="connsiteY0" fmla="*/ 1350498 h 1695157"/>
                  <a:gd name="connsiteX1" fmla="*/ 35169 w 2539218"/>
                  <a:gd name="connsiteY1" fmla="*/ 1350498 h 1695157"/>
                  <a:gd name="connsiteX2" fmla="*/ 1308295 w 2539218"/>
                  <a:gd name="connsiteY2" fmla="*/ 0 h 1695157"/>
                  <a:gd name="connsiteX3" fmla="*/ 2525151 w 2539218"/>
                  <a:gd name="connsiteY3" fmla="*/ 1441938 h 1695157"/>
                  <a:gd name="connsiteX4" fmla="*/ 2539218 w 2539218"/>
                  <a:gd name="connsiteY4" fmla="*/ 1695157 h 1695157"/>
                  <a:gd name="connsiteX5" fmla="*/ 1371600 w 2539218"/>
                  <a:gd name="connsiteY5" fmla="*/ 1667021 h 1695157"/>
                  <a:gd name="connsiteX6" fmla="*/ 1230923 w 2539218"/>
                  <a:gd name="connsiteY6" fmla="*/ 1652954 h 1695157"/>
                  <a:gd name="connsiteX7" fmla="*/ 1005840 w 2539218"/>
                  <a:gd name="connsiteY7" fmla="*/ 1674055 h 1695157"/>
                  <a:gd name="connsiteX8" fmla="*/ 942535 w 2539218"/>
                  <a:gd name="connsiteY8" fmla="*/ 1674055 h 1695157"/>
                  <a:gd name="connsiteX9" fmla="*/ 0 w 2539218"/>
                  <a:gd name="connsiteY9" fmla="*/ 1638886 h 1695157"/>
                  <a:gd name="connsiteX10" fmla="*/ 35169 w 2539218"/>
                  <a:gd name="connsiteY10" fmla="*/ 1350498 h 1695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39218" h="1695157">
                    <a:moveTo>
                      <a:pt x="35169" y="1350498"/>
                    </a:moveTo>
                    <a:lnTo>
                      <a:pt x="35169" y="1350498"/>
                    </a:lnTo>
                    <a:lnTo>
                      <a:pt x="1308295" y="0"/>
                    </a:lnTo>
                    <a:lnTo>
                      <a:pt x="2525151" y="1441938"/>
                    </a:lnTo>
                    <a:lnTo>
                      <a:pt x="2539218" y="1695157"/>
                    </a:lnTo>
                    <a:lnTo>
                      <a:pt x="1371600" y="1667021"/>
                    </a:lnTo>
                    <a:lnTo>
                      <a:pt x="1230923" y="1652954"/>
                    </a:lnTo>
                    <a:lnTo>
                      <a:pt x="1005840" y="1674055"/>
                    </a:lnTo>
                    <a:lnTo>
                      <a:pt x="942535" y="1674055"/>
                    </a:lnTo>
                    <a:lnTo>
                      <a:pt x="0" y="1638886"/>
                    </a:lnTo>
                    <a:lnTo>
                      <a:pt x="35169" y="1350498"/>
                    </a:lnTo>
                    <a:close/>
                  </a:path>
                </a:pathLst>
              </a:custGeom>
              <a:blipFill dpi="0" rotWithShape="1">
                <a:blip r:embed="rId11"/>
                <a:srcRect/>
                <a:tile tx="-520700" ty="-63500" sx="88000" sy="81000" flip="none" algn="tl"/>
              </a:blip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>
                <a:glow rad="139700">
                  <a:srgbClr val="5B9BD5">
                    <a:satMod val="175000"/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algn="ctr" defTabSz="34290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kern="0" dirty="0">
                  <a:solidFill>
                    <a:srgbClr val="000000"/>
                  </a:solidFill>
                  <a:latin typeface="Quicksand"/>
                  <a:sym typeface="Calibri"/>
                </a:endParaRPr>
              </a:p>
            </p:txBody>
          </p:sp>
        </p:grpSp>
      </p:grpSp>
      <p:sp>
        <p:nvSpPr>
          <p:cNvPr id="51" name="Rechteck 50"/>
          <p:cNvSpPr/>
          <p:nvPr/>
        </p:nvSpPr>
        <p:spPr bwMode="auto">
          <a:xfrm>
            <a:off x="916823" y="1318599"/>
            <a:ext cx="7462651" cy="1741445"/>
          </a:xfrm>
          <a:prstGeom prst="rect">
            <a:avLst/>
          </a:prstGeom>
          <a:solidFill>
            <a:schemeClr val="tx1">
              <a:alpha val="80000"/>
            </a:schemeClr>
          </a:solidFill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0"/>
              </a:spcAft>
            </a:pPr>
            <a:endParaRPr lang="de-DE" b="1">
              <a:latin typeface="+mj-lt"/>
            </a:endParaRPr>
          </a:p>
        </p:txBody>
      </p:sp>
      <p:sp>
        <p:nvSpPr>
          <p:cNvPr id="42" name="Rechteck 41"/>
          <p:cNvSpPr/>
          <p:nvPr/>
        </p:nvSpPr>
        <p:spPr bwMode="auto">
          <a:xfrm>
            <a:off x="1220788" y="1361308"/>
            <a:ext cx="1751069" cy="16606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0"/>
              </a:spcAft>
            </a:pPr>
            <a:endParaRPr lang="de-DE" b="1">
              <a:latin typeface="+mj-lt"/>
            </a:endParaRPr>
          </a:p>
        </p:txBody>
      </p:sp>
      <p:sp>
        <p:nvSpPr>
          <p:cNvPr id="43" name="Rechteck 42"/>
          <p:cNvSpPr/>
          <p:nvPr/>
        </p:nvSpPr>
        <p:spPr bwMode="auto">
          <a:xfrm>
            <a:off x="3664958" y="1366582"/>
            <a:ext cx="1764000" cy="16606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0"/>
              </a:spcAft>
            </a:pPr>
            <a:endParaRPr lang="de-DE" b="1">
              <a:latin typeface="+mj-lt"/>
            </a:endParaRPr>
          </a:p>
        </p:txBody>
      </p:sp>
      <p:sp>
        <p:nvSpPr>
          <p:cNvPr id="44" name="Rechteck 43"/>
          <p:cNvSpPr/>
          <p:nvPr/>
        </p:nvSpPr>
        <p:spPr bwMode="auto">
          <a:xfrm>
            <a:off x="5814298" y="1366582"/>
            <a:ext cx="1749600" cy="166063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0"/>
              </a:spcAft>
            </a:pPr>
            <a:endParaRPr lang="de-DE" b="1">
              <a:latin typeface="+mj-lt"/>
            </a:endParaRPr>
          </a:p>
        </p:txBody>
      </p:sp>
      <p:sp>
        <p:nvSpPr>
          <p:cNvPr id="45" name="Rechteck 44"/>
          <p:cNvSpPr/>
          <p:nvPr/>
        </p:nvSpPr>
        <p:spPr bwMode="auto">
          <a:xfrm>
            <a:off x="3710984" y="1409416"/>
            <a:ext cx="1641600" cy="27589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0500" tIns="40500" rIns="40500" bIns="405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de-DE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OEM</a:t>
            </a:r>
          </a:p>
        </p:txBody>
      </p:sp>
      <p:sp>
        <p:nvSpPr>
          <p:cNvPr id="46" name="Rechteck 45"/>
          <p:cNvSpPr/>
          <p:nvPr/>
        </p:nvSpPr>
        <p:spPr bwMode="auto">
          <a:xfrm>
            <a:off x="5860324" y="1409416"/>
            <a:ext cx="1641600" cy="27589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0500" tIns="40500" rIns="40500" bIns="405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de-DE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Service Provider</a:t>
            </a:r>
          </a:p>
        </p:txBody>
      </p:sp>
      <p:sp>
        <p:nvSpPr>
          <p:cNvPr id="47" name="Rechteck 46"/>
          <p:cNvSpPr/>
          <p:nvPr/>
        </p:nvSpPr>
        <p:spPr bwMode="auto">
          <a:xfrm>
            <a:off x="1280084" y="1409416"/>
            <a:ext cx="1639647" cy="27589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0500" tIns="40500" rIns="40500" bIns="4050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de-DE" sz="14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IT-Company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1325037" y="2389989"/>
            <a:ext cx="6232660" cy="610837"/>
            <a:chOff x="1325037" y="2332479"/>
            <a:chExt cx="6232660" cy="610837"/>
          </a:xfrm>
        </p:grpSpPr>
        <p:pic>
          <p:nvPicPr>
            <p:cNvPr id="52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6916" y="2333680"/>
              <a:ext cx="608434" cy="608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3224" y="2384463"/>
              <a:ext cx="605768" cy="506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8205" y="2332479"/>
              <a:ext cx="610837" cy="610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6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5037" y="2381086"/>
              <a:ext cx="437530" cy="513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1705" y="2365437"/>
              <a:ext cx="931435" cy="544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" name="Picture 8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5445" y="2352260"/>
              <a:ext cx="571274" cy="571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Picture 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6790" y="2377444"/>
              <a:ext cx="520907" cy="520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10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8919" y="2415109"/>
              <a:ext cx="795671" cy="445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0" name="Textfeld 59"/>
          <p:cNvSpPr txBox="1"/>
          <p:nvPr/>
        </p:nvSpPr>
        <p:spPr>
          <a:xfrm>
            <a:off x="2496563" y="2879579"/>
            <a:ext cx="5428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6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Beispiele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4948439" y="2887474"/>
            <a:ext cx="5428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6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Beispiele</a:t>
            </a:r>
          </a:p>
        </p:txBody>
      </p:sp>
      <p:sp>
        <p:nvSpPr>
          <p:cNvPr id="62" name="Textfeld 61"/>
          <p:cNvSpPr txBox="1"/>
          <p:nvPr/>
        </p:nvSpPr>
        <p:spPr>
          <a:xfrm>
            <a:off x="7088201" y="2888935"/>
            <a:ext cx="5428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600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Beispiele</a:t>
            </a:r>
          </a:p>
        </p:txBody>
      </p:sp>
      <p:sp>
        <p:nvSpPr>
          <p:cNvPr id="50" name="Textfeld 49"/>
          <p:cNvSpPr txBox="1"/>
          <p:nvPr/>
        </p:nvSpPr>
        <p:spPr>
          <a:xfrm>
            <a:off x="1131157" y="1717022"/>
            <a:ext cx="18547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»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We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want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drivers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/>
            </a:r>
            <a:b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to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use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our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devices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within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their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car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.«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3616455" y="1717022"/>
            <a:ext cx="1843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»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We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want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to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keep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the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direct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contact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to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the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costumer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.«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5709962" y="1717022"/>
            <a:ext cx="1853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»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We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want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to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sell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our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services</a:t>
            </a:r>
            <a:r>
              <a: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to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the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drivers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.«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2054" name="Picture 6" descr="http://www.infiniwiz.com/wp-content/uploads/2013/02/365941-siri-icon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05" y="3817982"/>
            <a:ext cx="699834" cy="69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aftvnews.com/wp-content/uploads/2016/01/amazon-alexa-app-voice-commands-mockup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4" t="5879" r="4074" b="5476"/>
          <a:stretch/>
        </p:blipFill>
        <p:spPr bwMode="auto">
          <a:xfrm>
            <a:off x="6380616" y="3889038"/>
            <a:ext cx="554251" cy="55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W10_Cortana_Lockup_blu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268" y="3991734"/>
            <a:ext cx="1409320" cy="35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itel 1"/>
          <p:cNvSpPr txBox="1">
            <a:spLocks/>
          </p:cNvSpPr>
          <p:nvPr/>
        </p:nvSpPr>
        <p:spPr bwMode="auto">
          <a:xfrm>
            <a:off x="435432" y="154016"/>
            <a:ext cx="8208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5040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>
              <a:buFontTx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Vernetzung</a:t>
            </a:r>
            <a:r>
              <a:rPr lang="en-US" dirty="0"/>
              <a:t/>
            </a:r>
            <a:br>
              <a:rPr lang="en-US" dirty="0"/>
            </a:br>
            <a:r>
              <a:rPr lang="de-DE" sz="1800" dirty="0">
                <a:solidFill>
                  <a:schemeClr val="accent2"/>
                </a:solidFill>
              </a:rPr>
              <a:t>Der Zugang zum Endkunden entscheidet am Ende das Geschäft</a:t>
            </a:r>
            <a:endParaRPr lang="de-DE" sz="1800" kern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9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 bwMode="auto">
          <a:xfrm>
            <a:off x="435432" y="154016"/>
            <a:ext cx="8208000" cy="6463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5040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pPr>
              <a:buFontTx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Neue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Fahrzeugkonzepte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800" dirty="0">
                <a:solidFill>
                  <a:schemeClr val="accent2"/>
                </a:solidFill>
              </a:rPr>
              <a:t>Innovative HMI-Tech und </a:t>
            </a:r>
            <a:r>
              <a:rPr lang="de-DE" sz="1800" dirty="0" smtClean="0">
                <a:solidFill>
                  <a:schemeClr val="accent2"/>
                </a:solidFill>
              </a:rPr>
              <a:t>modernes </a:t>
            </a:r>
            <a:r>
              <a:rPr lang="de-DE" sz="1800" dirty="0" err="1" smtClean="0">
                <a:solidFill>
                  <a:schemeClr val="accent2"/>
                </a:solidFill>
              </a:rPr>
              <a:t>Interior</a:t>
            </a:r>
            <a:r>
              <a:rPr lang="de-DE" sz="1800" dirty="0" smtClean="0">
                <a:solidFill>
                  <a:schemeClr val="accent2"/>
                </a:solidFill>
              </a:rPr>
              <a:t> </a:t>
            </a:r>
            <a:r>
              <a:rPr lang="de-DE" sz="1800" dirty="0">
                <a:solidFill>
                  <a:schemeClr val="accent2"/>
                </a:solidFill>
              </a:rPr>
              <a:t>Design</a:t>
            </a:r>
            <a:endParaRPr lang="de-DE" sz="1800" kern="0" dirty="0">
              <a:solidFill>
                <a:schemeClr val="accent2"/>
              </a:solidFill>
            </a:endParaRPr>
          </a:p>
        </p:txBody>
      </p:sp>
      <p:pic>
        <p:nvPicPr>
          <p:cNvPr id="9" name="Picture 6" descr="http://www.overclock3d.net/gfx/articles/2015/02/15182725389l.jpg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r="1263" b="6074"/>
          <a:stretch/>
        </p:blipFill>
        <p:spPr bwMode="auto">
          <a:xfrm>
            <a:off x="675487" y="902133"/>
            <a:ext cx="3837600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psipunk.com/wp-content/uploads/2010/05/volvo-sc90-nouphone-j-bansasine-future-car-04.jpg"/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2" b="16263"/>
          <a:stretch/>
        </p:blipFill>
        <p:spPr bwMode="auto">
          <a:xfrm>
            <a:off x="675486" y="2731236"/>
            <a:ext cx="3837600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6" b="9512"/>
          <a:stretch/>
        </p:blipFill>
        <p:spPr>
          <a:xfrm>
            <a:off x="4635262" y="902133"/>
            <a:ext cx="3837257" cy="1764000"/>
          </a:xfrm>
          <a:prstGeom prst="rect">
            <a:avLst/>
          </a:prstGeom>
        </p:spPr>
      </p:pic>
      <p:pic>
        <p:nvPicPr>
          <p:cNvPr id="13" name="Grafik 12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19" y="2731236"/>
            <a:ext cx="38376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4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 txBox="1">
            <a:spLocks/>
          </p:cNvSpPr>
          <p:nvPr/>
        </p:nvSpPr>
        <p:spPr bwMode="auto">
          <a:xfrm>
            <a:off x="441963" y="151019"/>
            <a:ext cx="82232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Das Auto der Zukunft: Auto-Auto</a:t>
            </a:r>
            <a:b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altLang="de-DE" sz="1800" kern="0" dirty="0">
                <a:solidFill>
                  <a:schemeClr val="accent2"/>
                </a:solidFill>
                <a:cs typeface="Arial" panose="020B0604020202020204" pitchFamily="34" charset="0"/>
              </a:rPr>
              <a:t>Beispiel: F 015 – Rollender Rechner als Arbeits- und Lebensraum</a:t>
            </a:r>
            <a:endParaRPr lang="de-DE" sz="1800" kern="0" dirty="0">
              <a:solidFill>
                <a:schemeClr val="accent2"/>
              </a:solidFill>
            </a:endParaRPr>
          </a:p>
        </p:txBody>
      </p:sp>
      <p:pic>
        <p:nvPicPr>
          <p:cNvPr id="9" name="Picture 4" descr="https://magazin.spiegel.de/EpubDelivery/image/title/SP/2016/9/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324" y="80330"/>
            <a:ext cx="568486" cy="75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mercedes-benz.de/content/media_library/hq/hq_mpc_reference_site/passenger_cars_ng/world/innovation/news/f_015_luxury_in_motion/01-2015/f_015_luxury_in_motion_picture_02_715x415_01-2015_jpg.object-Single-MEDIA.tmp/f_015_luxury_in_motion_picture_02_715x415_01-201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6"/>
          <a:stretch/>
        </p:blipFill>
        <p:spPr bwMode="auto">
          <a:xfrm>
            <a:off x="5653622" y="901665"/>
            <a:ext cx="3024000" cy="164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mercedes-benz.de/content/media_library/hq/hq_mpc_reference_site/passenger_cars_ng/world/innovation/news/f_015_luxury_in_motion/01-2015/f_015_luxury_in_motion_picture_03_465x330_01-2015_jpg.object-Single-MEDIA.tmp/f_015_luxury_in_motion_picture_03_465x330_01-201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3" b="7531"/>
          <a:stretch/>
        </p:blipFill>
        <p:spPr bwMode="auto">
          <a:xfrm>
            <a:off x="469853" y="896462"/>
            <a:ext cx="5019598" cy="243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http://www.mercedes-benz.de/content/media_library/hq/hq_mpc_reference_site/passenger_cars_ng/world/innovation/news/f_015_luxury_in_motion/01-2015/f_015_luxury_in_motion_gallery_05_715x230_01-2015_jpg.object-Single-MEDIA.tmp/f_015_luxury_in_motion_gallery_05_715x230_01-2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6" b="11262"/>
          <a:stretch/>
        </p:blipFill>
        <p:spPr bwMode="auto">
          <a:xfrm>
            <a:off x="1865528" y="3463338"/>
            <a:ext cx="3623923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http://www.mercedes-benz.de/content/media_library/hq/hq_mpc_reference_site/passenger_cars_ng/world/innovation/news/f_015_luxury_in_motion/01-2015/f_015_luxury_in_motion_gallery_04_715x230_01-2015_jpg.object-Single-MEDIA.tmp/f_015_luxury_in_motion_gallery_04__715x230_01-201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3" r="25561" b="9907"/>
          <a:stretch/>
        </p:blipFill>
        <p:spPr bwMode="auto">
          <a:xfrm>
            <a:off x="472525" y="3463338"/>
            <a:ext cx="1555626" cy="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ieren 13"/>
          <p:cNvGrpSpPr/>
          <p:nvPr/>
        </p:nvGrpSpPr>
        <p:grpSpPr>
          <a:xfrm>
            <a:off x="5651110" y="2643090"/>
            <a:ext cx="3026700" cy="1762125"/>
            <a:chOff x="4636664" y="3590925"/>
            <a:chExt cx="4035600" cy="2349500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89" b="4978"/>
            <a:stretch/>
          </p:blipFill>
          <p:spPr bwMode="auto">
            <a:xfrm>
              <a:off x="4636664" y="3590925"/>
              <a:ext cx="4035600" cy="2349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hteck 15"/>
            <p:cNvSpPr/>
            <p:nvPr/>
          </p:nvSpPr>
          <p:spPr bwMode="auto">
            <a:xfrm>
              <a:off x="7793310" y="4624561"/>
              <a:ext cx="872853" cy="758403"/>
            </a:xfrm>
            <a:prstGeom prst="rect">
              <a:avLst/>
            </a:prstGeom>
            <a:solidFill>
              <a:schemeClr val="bg1"/>
            </a:solidFill>
            <a:ln w="57150">
              <a:noFill/>
              <a:round/>
              <a:headEnd/>
              <a:tailEnd/>
            </a:ln>
            <a:effectLst/>
            <a:extLst/>
          </p:spPr>
          <p:txBody>
            <a:bodyPr rtlCol="0" anchor="ctr"/>
            <a:lstStyle/>
            <a:p>
              <a:pPr algn="ctr"/>
              <a:endParaRPr lang="de-DE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97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abcnews.go.com/images/Technology/AP_google1_car_ml_1505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2912" r="1400" b="20044"/>
          <a:stretch/>
        </p:blipFill>
        <p:spPr bwMode="auto">
          <a:xfrm>
            <a:off x="466553" y="903636"/>
            <a:ext cx="5965186" cy="349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speckycdn.sdm.netdna-cdn.com/wp-content/uploads/2010/05/world_vector_map_0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640" y="3141198"/>
            <a:ext cx="2631281" cy="1253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Eingekerbter Richtungspfeil 15"/>
          <p:cNvSpPr/>
          <p:nvPr/>
        </p:nvSpPr>
        <p:spPr>
          <a:xfrm rot="5400000">
            <a:off x="4004116" y="3356836"/>
            <a:ext cx="302821" cy="302821"/>
          </a:xfrm>
          <a:prstGeom prst="chevron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3765041" y="4115461"/>
            <a:ext cx="1880584" cy="276999"/>
          </a:xfrm>
          <a:prstGeom prst="rect">
            <a:avLst/>
          </a:prstGeom>
          <a:solidFill>
            <a:schemeClr val="accent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r">
              <a:defRPr sz="1800" b="1">
                <a:solidFill>
                  <a:schemeClr val="lt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de-DE" sz="1350" dirty="0"/>
              <a:t>Mountain View, USA</a:t>
            </a:r>
          </a:p>
        </p:txBody>
      </p:sp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441963" y="151019"/>
            <a:ext cx="8223250" cy="323850"/>
          </a:xfrm>
        </p:spPr>
        <p:txBody>
          <a:bodyPr/>
          <a:lstStyle/>
          <a:p>
            <a: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Autonomes Fahren: Das Auto der Zukunft fährt selbst</a:t>
            </a:r>
            <a:b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altLang="de-DE" sz="1800" dirty="0">
                <a:solidFill>
                  <a:schemeClr val="accent2"/>
                </a:solidFill>
                <a:cs typeface="Arial" panose="020B0604020202020204" pitchFamily="34" charset="0"/>
              </a:rPr>
              <a:t>Autonomes Fahren in der </a:t>
            </a:r>
            <a:r>
              <a:rPr lang="de-DE" altLang="de-DE" sz="1800" dirty="0" err="1">
                <a:solidFill>
                  <a:schemeClr val="accent2"/>
                </a:solidFill>
                <a:cs typeface="Arial" panose="020B0604020202020204" pitchFamily="34" charset="0"/>
              </a:rPr>
              <a:t>Shareconomy</a:t>
            </a:r>
            <a:r>
              <a:rPr lang="de-DE" altLang="de-DE" sz="1800" dirty="0">
                <a:solidFill>
                  <a:schemeClr val="accent2"/>
                </a:solidFill>
                <a:cs typeface="Arial" panose="020B0604020202020204" pitchFamily="34" charset="0"/>
              </a:rPr>
              <a:t> benötigt nur 10% der Fahrzeuge</a:t>
            </a:r>
            <a:endParaRPr lang="de-DE" sz="1800" dirty="0">
              <a:solidFill>
                <a:schemeClr val="accent2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9" y="3445837"/>
            <a:ext cx="1370243" cy="9124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22" y="3180946"/>
            <a:ext cx="2164321" cy="121801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6423268" y="2442181"/>
            <a:ext cx="23615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Selbststeuernde </a:t>
            </a:r>
            <a:r>
              <a:rPr lang="de-DE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Busse auf </a:t>
            </a:r>
            <a:r>
              <a:rPr lang="de-DE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dem</a:t>
            </a:r>
            <a:br>
              <a:rPr lang="de-DE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de-DE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Campus </a:t>
            </a:r>
            <a:r>
              <a:rPr lang="de-DE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Charité Mitte und dem </a:t>
            </a:r>
            <a:r>
              <a:rPr lang="de-DE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/>
            </a:r>
            <a:br>
              <a:rPr lang="de-DE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de-DE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Campus Virchow-Klinikum ab</a:t>
            </a:r>
            <a:br>
              <a:rPr lang="de-DE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</a:br>
            <a:r>
              <a:rPr lang="de-DE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dem Frühjahr 2018</a:t>
            </a:r>
            <a:endParaRPr lang="de-DE" sz="105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423989" y="826712"/>
            <a:ext cx="236158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Erste selbstfahrende Roboter-Taxis in Singapur seit Herbst 2016</a:t>
            </a:r>
            <a:endParaRPr lang="de-DE" sz="105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237" y="3635173"/>
            <a:ext cx="1211557" cy="47116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8"/>
          <a:srcRect l="61759" t="39630" r="21055" b="30757"/>
          <a:stretch/>
        </p:blipFill>
        <p:spPr>
          <a:xfrm>
            <a:off x="6522543" y="1248086"/>
            <a:ext cx="2163600" cy="116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>
            <a:grpSpLocks noChangeAspect="1"/>
          </p:cNvGrpSpPr>
          <p:nvPr/>
        </p:nvGrpSpPr>
        <p:grpSpPr>
          <a:xfrm>
            <a:off x="460375" y="893344"/>
            <a:ext cx="8223250" cy="2803296"/>
            <a:chOff x="525464" y="7148514"/>
            <a:chExt cx="4743450" cy="2173111"/>
          </a:xfrm>
        </p:grpSpPr>
        <p:graphicFrame>
          <p:nvGraphicFramePr>
            <p:cNvPr id="5" name="Chart 6"/>
            <p:cNvGraphicFramePr/>
            <p:nvPr>
              <p:extLst/>
            </p:nvPr>
          </p:nvGraphicFramePr>
          <p:xfrm>
            <a:off x="525464" y="7148514"/>
            <a:ext cx="4743450" cy="21731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" name="TextBox 7"/>
            <p:cNvSpPr txBox="1"/>
            <p:nvPr/>
          </p:nvSpPr>
          <p:spPr>
            <a:xfrm>
              <a:off x="563979" y="7299456"/>
              <a:ext cx="80537" cy="1779517"/>
            </a:xfrm>
            <a:prstGeom prst="rect">
              <a:avLst/>
            </a:prstGeom>
            <a:noFill/>
          </p:spPr>
          <p:txBody>
            <a:bodyPr vert="vert270" wrap="square" lIns="0" tIns="0" rIns="0" bIns="0" rtlCol="0">
              <a:spAutoFit/>
            </a:bodyPr>
            <a:lstStyle/>
            <a:p>
              <a:pPr algn="ctr">
                <a:buClr>
                  <a:srgbClr val="008CC8"/>
                </a:buClr>
              </a:pPr>
              <a:r>
                <a:rPr lang="de-DE" sz="67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anose="020B0604020202020204" pitchFamily="34" charset="0"/>
                </a:rPr>
                <a:t>Automation   </a:t>
              </a:r>
              <a:r>
                <a:rPr lang="de-DE" sz="52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anose="020B0604020202020204" pitchFamily="34" charset="0"/>
                </a:rPr>
                <a:t> 	                                  </a:t>
              </a:r>
              <a:r>
                <a:rPr lang="de-DE" sz="675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anose="020B0604020202020204" pitchFamily="34" charset="0"/>
                </a:rPr>
                <a:t>Fahrer</a:t>
              </a:r>
            </a:p>
          </p:txBody>
        </p:sp>
        <p:cxnSp>
          <p:nvCxnSpPr>
            <p:cNvPr id="7" name="Straight Arrow Connector 9"/>
            <p:cNvCxnSpPr/>
            <p:nvPr/>
          </p:nvCxnSpPr>
          <p:spPr bwMode="auto">
            <a:xfrm>
              <a:off x="608425" y="7850164"/>
              <a:ext cx="0" cy="544394"/>
            </a:xfrm>
            <a:prstGeom prst="straightConnector1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8" name="TextBox 11"/>
            <p:cNvSpPr txBox="1"/>
            <p:nvPr/>
          </p:nvSpPr>
          <p:spPr>
            <a:xfrm>
              <a:off x="679427" y="7259062"/>
              <a:ext cx="620601" cy="381741"/>
            </a:xfrm>
            <a:prstGeom prst="rect">
              <a:avLst/>
            </a:prstGeom>
            <a:noFill/>
          </p:spPr>
          <p:txBody>
            <a:bodyPr wrap="square" lIns="27000" tIns="0" rIns="27000" bIns="0" rtlCol="0">
              <a:spAutoFit/>
            </a:bodyPr>
            <a:lstStyle/>
            <a:p>
              <a:pPr>
                <a:buClr>
                  <a:srgbClr val="008CC8"/>
                </a:buClr>
              </a:pPr>
              <a:r>
                <a:rPr lang="de-DE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Arial" panose="020B0604020202020204" pitchFamily="34" charset="0"/>
                </a:rPr>
                <a:t>Fahrer führt dauerhaft Längs- und Querführung aus.</a:t>
              </a:r>
            </a:p>
          </p:txBody>
        </p:sp>
        <p:sp>
          <p:nvSpPr>
            <p:cNvPr id="9" name="TextBox 16"/>
            <p:cNvSpPr txBox="1"/>
            <p:nvPr/>
          </p:nvSpPr>
          <p:spPr>
            <a:xfrm>
              <a:off x="1444496" y="7259062"/>
              <a:ext cx="626640" cy="381741"/>
            </a:xfrm>
            <a:prstGeom prst="rect">
              <a:avLst/>
            </a:prstGeom>
            <a:noFill/>
          </p:spPr>
          <p:txBody>
            <a:bodyPr wrap="square" lIns="27000" tIns="0" rIns="27000" bIns="0" rtlCol="0">
              <a:spAutoFit/>
            </a:bodyPr>
            <a:lstStyle/>
            <a:p>
              <a:pPr>
                <a:buClr>
                  <a:srgbClr val="008CC8"/>
                </a:buClr>
              </a:pPr>
              <a:r>
                <a:rPr lang="de-DE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Arial" panose="020B0604020202020204" pitchFamily="34" charset="0"/>
                </a:rPr>
                <a:t>Fahrer führt dauerhaft Längs- oder Querführung aus.</a:t>
              </a:r>
            </a:p>
          </p:txBody>
        </p:sp>
        <p:sp>
          <p:nvSpPr>
            <p:cNvPr id="10" name="TextBox 17"/>
            <p:cNvSpPr txBox="1"/>
            <p:nvPr/>
          </p:nvSpPr>
          <p:spPr>
            <a:xfrm>
              <a:off x="2202317" y="7259062"/>
              <a:ext cx="622209" cy="286306"/>
            </a:xfrm>
            <a:prstGeom prst="rect">
              <a:avLst/>
            </a:prstGeom>
            <a:noFill/>
          </p:spPr>
          <p:txBody>
            <a:bodyPr wrap="square" lIns="27000" tIns="0" rIns="27000" bIns="0" rtlCol="0">
              <a:spAutoFit/>
            </a:bodyPr>
            <a:lstStyle/>
            <a:p>
              <a:pPr>
                <a:buClr>
                  <a:srgbClr val="008CC8"/>
                </a:buClr>
              </a:pPr>
              <a:r>
                <a:rPr lang="de-DE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Arial" panose="020B0604020202020204" pitchFamily="34" charset="0"/>
                </a:rPr>
                <a:t>Fahrer muss das System dauerhaft überwachen.</a:t>
              </a:r>
            </a:p>
          </p:txBody>
        </p:sp>
        <p:sp>
          <p:nvSpPr>
            <p:cNvPr id="11" name="TextBox 18"/>
            <p:cNvSpPr txBox="1"/>
            <p:nvPr/>
          </p:nvSpPr>
          <p:spPr>
            <a:xfrm>
              <a:off x="2960519" y="7259062"/>
              <a:ext cx="621746" cy="668046"/>
            </a:xfrm>
            <a:prstGeom prst="rect">
              <a:avLst/>
            </a:prstGeom>
            <a:noFill/>
          </p:spPr>
          <p:txBody>
            <a:bodyPr wrap="square" lIns="27000" tIns="0" rIns="27000" bIns="0" rtlCol="0">
              <a:spAutoFit/>
            </a:bodyPr>
            <a:lstStyle/>
            <a:p>
              <a:pPr>
                <a:buClr>
                  <a:srgbClr val="008CC8"/>
                </a:buClr>
              </a:pPr>
              <a:r>
                <a:rPr lang="de-DE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Arial" panose="020B0604020202020204" pitchFamily="34" charset="0"/>
                </a:rPr>
                <a:t>Fahrer muss das System nicht mehr dauerhaft überwachen, muss aber potenziell in der Lage sein, zu übernehmen.</a:t>
              </a:r>
            </a:p>
          </p:txBody>
        </p:sp>
        <p:sp>
          <p:nvSpPr>
            <p:cNvPr id="12" name="TextBox 23"/>
            <p:cNvSpPr txBox="1"/>
            <p:nvPr/>
          </p:nvSpPr>
          <p:spPr>
            <a:xfrm>
              <a:off x="3729721" y="7259062"/>
              <a:ext cx="625046" cy="286306"/>
            </a:xfrm>
            <a:prstGeom prst="rect">
              <a:avLst/>
            </a:prstGeom>
            <a:noFill/>
          </p:spPr>
          <p:txBody>
            <a:bodyPr wrap="square" lIns="27000" tIns="0" rIns="27000" bIns="0" rtlCol="0">
              <a:spAutoFit/>
            </a:bodyPr>
            <a:lstStyle/>
            <a:p>
              <a:pPr>
                <a:buClr>
                  <a:srgbClr val="008CC8"/>
                </a:buClr>
              </a:pPr>
              <a:r>
                <a:rPr lang="de-DE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cs typeface="Arial" panose="020B0604020202020204" pitchFamily="34" charset="0"/>
                </a:rPr>
                <a:t>Kein Fahrer im spez. Anwendungsfall erforderlich</a:t>
              </a:r>
            </a:p>
          </p:txBody>
        </p:sp>
        <p:sp>
          <p:nvSpPr>
            <p:cNvPr id="13" name="TextBox 24"/>
            <p:cNvSpPr txBox="1"/>
            <p:nvPr/>
          </p:nvSpPr>
          <p:spPr>
            <a:xfrm>
              <a:off x="4486842" y="7255892"/>
              <a:ext cx="627247" cy="763481"/>
            </a:xfrm>
            <a:prstGeom prst="rect">
              <a:avLst/>
            </a:prstGeom>
            <a:noFill/>
          </p:spPr>
          <p:txBody>
            <a:bodyPr wrap="square" lIns="27000" tIns="0" rIns="27000" bIns="0" rtlCol="0">
              <a:spAutoFit/>
            </a:bodyPr>
            <a:lstStyle/>
            <a:p>
              <a:pPr>
                <a:buClr>
                  <a:srgbClr val="008CC8"/>
                </a:buClr>
              </a:pPr>
              <a:r>
                <a:rPr lang="de-DE" sz="800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System kann während der </a:t>
              </a:r>
              <a:r>
                <a:rPr lang="de-DE" sz="800" dirty="0" smtClean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/>
              </a:r>
              <a:br>
                <a:rPr lang="de-DE" sz="800" dirty="0" smtClean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de-DE" sz="800" dirty="0" smtClean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ganzen </a:t>
              </a:r>
              <a:r>
                <a:rPr lang="de-DE" sz="800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Fahrt </a:t>
              </a:r>
              <a:br>
                <a:rPr lang="de-DE" sz="800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de-DE" sz="800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alle Situationen automatisch bewältigen. </a:t>
              </a:r>
              <a:br>
                <a:rPr lang="de-DE" sz="800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de-DE" sz="800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Kein Fahrer erforderlich</a:t>
              </a:r>
            </a:p>
          </p:txBody>
        </p:sp>
        <p:sp>
          <p:nvSpPr>
            <p:cNvPr id="14" name="TextBox 25"/>
            <p:cNvSpPr txBox="1"/>
            <p:nvPr/>
          </p:nvSpPr>
          <p:spPr>
            <a:xfrm>
              <a:off x="687127" y="8768366"/>
              <a:ext cx="621745" cy="244907"/>
            </a:xfrm>
            <a:prstGeom prst="rect">
              <a:avLst/>
            </a:prstGeom>
            <a:noFill/>
          </p:spPr>
          <p:txBody>
            <a:bodyPr wrap="square" lIns="27000" tIns="0" rIns="27000" bIns="0" rtlCol="0">
              <a:noAutofit/>
            </a:bodyPr>
            <a:lstStyle>
              <a:defPPr>
                <a:defRPr lang="de-DE"/>
              </a:defPPr>
              <a:lvl1pPr>
                <a:buClr>
                  <a:srgbClr val="008CC8"/>
                </a:buClr>
                <a:defRPr sz="800">
                  <a:solidFill>
                    <a:srgbClr val="000000"/>
                  </a:solidFill>
                  <a:latin typeface="Arial"/>
                </a:defRPr>
              </a:lvl1pPr>
            </a:lstStyle>
            <a:p>
              <a:r>
                <a:rPr lang="de-DE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Kein eingreifendes Fahrzeugsystem aktiv</a:t>
              </a:r>
            </a:p>
          </p:txBody>
        </p:sp>
        <p:sp>
          <p:nvSpPr>
            <p:cNvPr id="15" name="TextBox 27"/>
            <p:cNvSpPr txBox="1"/>
            <p:nvPr/>
          </p:nvSpPr>
          <p:spPr>
            <a:xfrm>
              <a:off x="1439193" y="8400114"/>
              <a:ext cx="621745" cy="244907"/>
            </a:xfrm>
            <a:prstGeom prst="rect">
              <a:avLst/>
            </a:prstGeom>
            <a:noFill/>
          </p:spPr>
          <p:txBody>
            <a:bodyPr wrap="square" lIns="27000" tIns="0" rIns="27000" bIns="0" rtlCol="0">
              <a:noAutofit/>
            </a:bodyPr>
            <a:lstStyle>
              <a:defPPr>
                <a:defRPr lang="de-DE"/>
              </a:defPPr>
              <a:lvl1pPr>
                <a:buClr>
                  <a:srgbClr val="008CC8"/>
                </a:buClr>
                <a:defRPr sz="800">
                  <a:solidFill>
                    <a:srgbClr val="000000"/>
                  </a:solidFill>
                  <a:latin typeface="Arial"/>
                </a:defRPr>
              </a:lvl1pPr>
            </a:lstStyle>
            <a:p>
              <a:r>
                <a:rPr lang="de-DE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System übernimmt die jeweils andere Funktion.</a:t>
              </a:r>
            </a:p>
          </p:txBody>
        </p:sp>
        <p:sp>
          <p:nvSpPr>
            <p:cNvPr id="16" name="TextBox 28"/>
            <p:cNvSpPr txBox="1"/>
            <p:nvPr/>
          </p:nvSpPr>
          <p:spPr>
            <a:xfrm>
              <a:off x="2209669" y="8200473"/>
              <a:ext cx="621745" cy="408179"/>
            </a:xfrm>
            <a:prstGeom prst="rect">
              <a:avLst/>
            </a:prstGeom>
            <a:noFill/>
          </p:spPr>
          <p:txBody>
            <a:bodyPr wrap="square" lIns="27000" tIns="0" rIns="27000" bIns="0" rtlCol="0">
              <a:noAutofit/>
            </a:bodyPr>
            <a:lstStyle>
              <a:defPPr>
                <a:defRPr lang="de-DE"/>
              </a:defPPr>
              <a:lvl1pPr>
                <a:buClr>
                  <a:srgbClr val="008CC8"/>
                </a:buClr>
                <a:defRPr sz="800">
                  <a:solidFill>
                    <a:srgbClr val="000000"/>
                  </a:solidFill>
                  <a:latin typeface="Arial"/>
                </a:defRPr>
              </a:lvl1pPr>
            </a:lstStyle>
            <a:p>
              <a:r>
                <a:rPr lang="de-DE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System übernimmt Längs- und Querführung in einem speziellen Anwendungsfall.</a:t>
              </a:r>
            </a:p>
          </p:txBody>
        </p:sp>
        <p:sp>
          <p:nvSpPr>
            <p:cNvPr id="17" name="TextBox 29"/>
            <p:cNvSpPr txBox="1"/>
            <p:nvPr/>
          </p:nvSpPr>
          <p:spPr>
            <a:xfrm>
              <a:off x="2965287" y="7962188"/>
              <a:ext cx="621745" cy="897993"/>
            </a:xfrm>
            <a:prstGeom prst="rect">
              <a:avLst/>
            </a:prstGeom>
            <a:noFill/>
          </p:spPr>
          <p:txBody>
            <a:bodyPr wrap="square" lIns="27000" tIns="0" rIns="27000" bIns="0" rtlCol="0">
              <a:noAutofit/>
            </a:bodyPr>
            <a:lstStyle>
              <a:defPPr>
                <a:defRPr lang="de-DE"/>
              </a:defPPr>
              <a:lvl1pPr>
                <a:buClr>
                  <a:srgbClr val="008CC8"/>
                </a:buClr>
                <a:defRPr sz="800">
                  <a:solidFill>
                    <a:srgbClr val="000000"/>
                  </a:solidFill>
                  <a:latin typeface="Arial"/>
                </a:defRPr>
              </a:lvl1pPr>
            </a:lstStyle>
            <a:p>
              <a:r>
                <a:rPr lang="de-DE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System übernimmt Längs- und </a:t>
              </a:r>
              <a:r>
                <a:rPr lang="de-DE" dirty="0" smtClean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Quer-führung </a:t>
              </a:r>
              <a:r>
                <a:rPr lang="de-DE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in einem spezifischen Anwendungsfall, erkennt </a:t>
              </a:r>
              <a:r>
                <a:rPr lang="de-DE" dirty="0" smtClean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System-grenzen </a:t>
              </a:r>
              <a:r>
                <a:rPr lang="de-DE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und fordert Fahrer zur </a:t>
              </a:r>
              <a:r>
                <a:rPr lang="de-DE" dirty="0" smtClean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/>
              </a:r>
              <a:br>
                <a:rPr lang="de-DE" dirty="0" smtClean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de-DE" dirty="0" smtClean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Übernahme </a:t>
              </a:r>
              <a:r>
                <a:rPr lang="de-DE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mit ausreichender Zeitreserve auf.</a:t>
              </a:r>
            </a:p>
          </p:txBody>
        </p:sp>
        <p:sp>
          <p:nvSpPr>
            <p:cNvPr id="18" name="TextBox 30"/>
            <p:cNvSpPr txBox="1"/>
            <p:nvPr/>
          </p:nvSpPr>
          <p:spPr>
            <a:xfrm>
              <a:off x="3726549" y="7628149"/>
              <a:ext cx="621745" cy="489815"/>
            </a:xfrm>
            <a:prstGeom prst="rect">
              <a:avLst/>
            </a:prstGeom>
            <a:noFill/>
          </p:spPr>
          <p:txBody>
            <a:bodyPr wrap="square" lIns="27000" tIns="0" rIns="27000" bIns="0" rtlCol="0">
              <a:noAutofit/>
            </a:bodyPr>
            <a:lstStyle>
              <a:defPPr>
                <a:defRPr lang="de-DE"/>
              </a:defPPr>
              <a:lvl1pPr>
                <a:buClr>
                  <a:srgbClr val="008CC8"/>
                </a:buClr>
                <a:defRPr sz="800">
                  <a:solidFill>
                    <a:srgbClr val="000000"/>
                  </a:solidFill>
                  <a:latin typeface="Arial"/>
                </a:defRPr>
              </a:lvl1pPr>
            </a:lstStyle>
            <a:p>
              <a:r>
                <a:rPr lang="de-DE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System kann </a:t>
              </a:r>
              <a:r>
                <a:rPr lang="de-DE" dirty="0" smtClean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/>
              </a:r>
              <a:br>
                <a:rPr lang="de-DE" dirty="0" smtClean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de-DE" dirty="0" smtClean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im </a:t>
              </a:r>
              <a:r>
                <a:rPr lang="de-DE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spezifischen Anwendungsfall </a:t>
              </a:r>
              <a:r>
                <a:rPr lang="de-DE" dirty="0" smtClean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/>
              </a:r>
              <a:br>
                <a:rPr lang="de-DE" dirty="0" smtClean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</a:br>
              <a:r>
                <a:rPr lang="de-DE" dirty="0" smtClean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alle </a:t>
              </a:r>
              <a:r>
                <a:rPr lang="de-DE" dirty="0">
                  <a:solidFill>
                    <a:prstClr val="white"/>
                  </a:solidFill>
                  <a:latin typeface="+mn-lt"/>
                  <a:cs typeface="Arial" panose="020B0604020202020204" pitchFamily="34" charset="0"/>
                </a:rPr>
                <a:t>Situationen automatisch bewältigen.</a:t>
              </a:r>
            </a:p>
          </p:txBody>
        </p:sp>
      </p:grpSp>
      <p:sp>
        <p:nvSpPr>
          <p:cNvPr id="23" name="Rechteck 22"/>
          <p:cNvSpPr/>
          <p:nvPr/>
        </p:nvSpPr>
        <p:spPr bwMode="auto">
          <a:xfrm>
            <a:off x="2053610" y="3763725"/>
            <a:ext cx="5054117" cy="463188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20000"/>
                </a:schemeClr>
              </a:gs>
              <a:gs pos="50000">
                <a:schemeClr val="accent1">
                  <a:alpha val="5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Zunehmende Freiheitsgrade für Fahrer während der Fahrt</a:t>
            </a:r>
          </a:p>
          <a:p>
            <a:pPr algn="ctr"/>
            <a:r>
              <a:rPr lang="de-D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Zunehmende Effizienzsteigerung und mehr Service-Angebote</a:t>
            </a:r>
          </a:p>
        </p:txBody>
      </p:sp>
      <p:cxnSp>
        <p:nvCxnSpPr>
          <p:cNvPr id="24" name="Gerade Verbindung 23"/>
          <p:cNvCxnSpPr/>
          <p:nvPr/>
        </p:nvCxnSpPr>
        <p:spPr bwMode="auto">
          <a:xfrm>
            <a:off x="1920287" y="995763"/>
            <a:ext cx="0" cy="270000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hteck 26"/>
          <p:cNvSpPr/>
          <p:nvPr/>
        </p:nvSpPr>
        <p:spPr bwMode="auto">
          <a:xfrm>
            <a:off x="7357845" y="3763058"/>
            <a:ext cx="1080000" cy="463188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Robo</a:t>
            </a:r>
            <a:r>
              <a:rPr lang="de-DE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-Taxi als  neuer dritter Lebensraum</a:t>
            </a:r>
          </a:p>
        </p:txBody>
      </p:sp>
      <p:sp>
        <p:nvSpPr>
          <p:cNvPr id="31" name="Rechteck 30"/>
          <p:cNvSpPr/>
          <p:nvPr/>
        </p:nvSpPr>
        <p:spPr bwMode="auto">
          <a:xfrm>
            <a:off x="727284" y="3760810"/>
            <a:ext cx="1080000" cy="4631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de-DE" sz="900" dirty="0">
                <a:solidFill>
                  <a:schemeClr val="bg1"/>
                </a:solidFill>
                <a:latin typeface="+mn-lt"/>
              </a:rPr>
              <a:t>Konventionelles Automobil</a:t>
            </a:r>
          </a:p>
        </p:txBody>
      </p:sp>
      <p:sp>
        <p:nvSpPr>
          <p:cNvPr id="32" name="Gleichschenkliges Dreieck 31"/>
          <p:cNvSpPr/>
          <p:nvPr/>
        </p:nvSpPr>
        <p:spPr>
          <a:xfrm rot="5400000">
            <a:off x="6932980" y="3937321"/>
            <a:ext cx="459218" cy="109721"/>
          </a:xfrm>
          <a:prstGeom prst="triangle">
            <a:avLst/>
          </a:prstGeom>
          <a:gradFill flip="none" rotWithShape="1">
            <a:gsLst>
              <a:gs pos="0">
                <a:schemeClr val="accent1">
                  <a:alpha val="85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itel 2"/>
          <p:cNvSpPr txBox="1">
            <a:spLocks/>
          </p:cNvSpPr>
          <p:nvPr/>
        </p:nvSpPr>
        <p:spPr bwMode="auto">
          <a:xfrm>
            <a:off x="441963" y="151019"/>
            <a:ext cx="82232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Stufen der Fahrzeugautomatisierung nach VDA</a:t>
            </a:r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altLang="de-DE" sz="1800" kern="0" dirty="0">
                <a:solidFill>
                  <a:schemeClr val="accent2"/>
                </a:solidFill>
                <a:cs typeface="Arial" panose="020B0604020202020204" pitchFamily="34" charset="0"/>
              </a:rPr>
              <a:t>Unterschiedliche Anforderungen an den »Fahrer«</a:t>
            </a:r>
            <a:endParaRPr lang="de-DE" sz="1800" kern="0" dirty="0">
              <a:solidFill>
                <a:schemeClr val="accent2"/>
              </a:solidFill>
            </a:endParaRPr>
          </a:p>
        </p:txBody>
      </p:sp>
      <p:sp>
        <p:nvSpPr>
          <p:cNvPr id="29" name="Textfeld 28"/>
          <p:cNvSpPr txBox="1">
            <a:spLocks noChangeArrowheads="1"/>
          </p:cNvSpPr>
          <p:nvPr/>
        </p:nvSpPr>
        <p:spPr bwMode="auto">
          <a:xfrm>
            <a:off x="365696" y="4411864"/>
            <a:ext cx="65400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defRPr/>
            </a:pPr>
            <a:r>
              <a:rPr lang="de-DE" sz="60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Quelle: Verband </a:t>
            </a:r>
            <a:r>
              <a:rPr lang="de-DE" sz="600" dirty="0" smtClean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der Automobilindustrie e.V. (VDA): Automatisierung – Von Fahrerassistenzsystemen zum automatisierten Fahren</a:t>
            </a:r>
            <a:endParaRPr lang="de-DE" sz="600" dirty="0">
              <a:solidFill>
                <a:schemeClr val="bg1">
                  <a:lumMod val="6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51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 bwMode="auto">
          <a:xfrm>
            <a:off x="460375" y="896938"/>
            <a:ext cx="8215200" cy="3502400"/>
          </a:xfrm>
          <a:prstGeom prst="rect">
            <a:avLst/>
          </a:prstGeom>
          <a:solidFill>
            <a:schemeClr val="accent3">
              <a:lumMod val="85000"/>
              <a:alpha val="49000"/>
            </a:schemeClr>
          </a:solidFill>
          <a:ln w="28575"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90000"/>
            </a:pPr>
            <a:endParaRPr lang="de-DE" dirty="0" err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0962" name="Titel 1"/>
          <p:cNvSpPr>
            <a:spLocks noGrp="1"/>
          </p:cNvSpPr>
          <p:nvPr>
            <p:ph type="title"/>
          </p:nvPr>
        </p:nvSpPr>
        <p:spPr>
          <a:xfrm>
            <a:off x="438174" y="153134"/>
            <a:ext cx="8470116" cy="438581"/>
          </a:xfrm>
        </p:spPr>
        <p:txBody>
          <a:bodyPr/>
          <a:lstStyle/>
          <a:p>
            <a:r>
              <a:rPr lang="de-DE" alt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Wettrennen um die Zukunft</a:t>
            </a:r>
            <a:br>
              <a:rPr lang="de-DE" alt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altLang="de-DE" sz="1800" dirty="0" smtClean="0">
                <a:solidFill>
                  <a:schemeClr val="accent2"/>
                </a:solidFill>
                <a:cs typeface="Arial" panose="020B0604020202020204" pitchFamily="34" charset="0"/>
              </a:rPr>
              <a:t>Deutsche Industrie dominiert Markt des autonomen Fahrens – bei Patenten</a:t>
            </a:r>
            <a:endParaRPr lang="de-DE" altLang="de-DE" sz="18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10" y="1355345"/>
            <a:ext cx="8215200" cy="2578019"/>
          </a:xfrm>
          <a:prstGeom prst="rect">
            <a:avLst/>
          </a:prstGeom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365696" y="4411864"/>
            <a:ext cx="654004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defRPr/>
            </a:pPr>
            <a:r>
              <a:rPr lang="de-DE" sz="600" dirty="0" smtClean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Quelle </a:t>
            </a:r>
            <a:r>
              <a:rPr lang="de-DE" sz="600" dirty="0" err="1" smtClean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Handelsbatt</a:t>
            </a:r>
            <a:r>
              <a:rPr lang="de-DE" sz="600" dirty="0" smtClean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, Nr. 206, 25. Oktober 2017</a:t>
            </a:r>
            <a:endParaRPr lang="de-DE" sz="600" dirty="0">
              <a:solidFill>
                <a:schemeClr val="bg1">
                  <a:lumMod val="6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9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 bwMode="auto">
          <a:xfrm>
            <a:off x="466683" y="900561"/>
            <a:ext cx="8215200" cy="3508178"/>
          </a:xfrm>
          <a:prstGeom prst="rect">
            <a:avLst/>
          </a:prstGeom>
          <a:solidFill>
            <a:srgbClr val="DAE2E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40000"/>
              </a:spcAft>
              <a:buClrTx/>
              <a:buSzTx/>
              <a:buFont typeface="Wingdings" pitchFamily="2" charset="2"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6" name="Titel 2"/>
          <p:cNvSpPr txBox="1">
            <a:spLocks/>
          </p:cNvSpPr>
          <p:nvPr/>
        </p:nvSpPr>
        <p:spPr bwMode="auto">
          <a:xfrm>
            <a:off x="441963" y="151019"/>
            <a:ext cx="82232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Beispiel: Automatisierte Fahr- und Parkfunktionen</a:t>
            </a:r>
            <a:br>
              <a:rPr 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800" kern="0" dirty="0">
                <a:solidFill>
                  <a:schemeClr val="accent2"/>
                </a:solidFill>
                <a:cs typeface="Arial" panose="020B0604020202020204" pitchFamily="34" charset="0"/>
              </a:rPr>
              <a:t>Schritt für Schritt in Richtung Zukunft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t="1026" b="1921"/>
          <a:stretch/>
        </p:blipFill>
        <p:spPr>
          <a:xfrm>
            <a:off x="1671004" y="896460"/>
            <a:ext cx="5814726" cy="3458987"/>
          </a:xfrm>
          <a:prstGeom prst="rect">
            <a:avLst/>
          </a:prstGeom>
        </p:spPr>
      </p:pic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365695" y="4411864"/>
            <a:ext cx="829951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>
              <a:defRPr/>
            </a:pPr>
            <a:r>
              <a:rPr lang="de-DE" sz="600" dirty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Quelle: Verband </a:t>
            </a:r>
            <a:r>
              <a:rPr lang="de-DE" sz="600" dirty="0" smtClean="0">
                <a:solidFill>
                  <a:schemeClr val="bg1">
                    <a:lumMod val="65000"/>
                  </a:schemeClr>
                </a:solidFill>
                <a:cs typeface="Arial" pitchFamily="34" charset="0"/>
              </a:rPr>
              <a:t>der Automobilindustrie e.V. (VDA): Automatisierung – Von Fahrerassistenzsystemen zum automatisierten Fahren; * Rechtliche Rahmenbedingungen vorausgesetzt</a:t>
            </a:r>
            <a:endParaRPr lang="de-DE" sz="600" dirty="0">
              <a:solidFill>
                <a:schemeClr val="bg1">
                  <a:lumMod val="6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86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el 1"/>
          <p:cNvSpPr txBox="1">
            <a:spLocks/>
          </p:cNvSpPr>
          <p:nvPr/>
        </p:nvSpPr>
        <p:spPr bwMode="auto">
          <a:xfrm>
            <a:off x="438174" y="153134"/>
            <a:ext cx="8470116" cy="4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eigentliche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Revolution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800" dirty="0">
                <a:solidFill>
                  <a:schemeClr val="accent2"/>
                </a:solidFill>
              </a:rPr>
              <a:t>Das Verhältnis zur individuellen Mobilität verändert sich radikal</a:t>
            </a:r>
            <a:endParaRPr lang="de-DE" sz="1800" kern="0" dirty="0">
              <a:solidFill>
                <a:schemeClr val="accent2"/>
              </a:solidFill>
              <a:cs typeface="Arial" panose="020B0604020202020204" pitchFamily="34" charset="0"/>
              <a:sym typeface="Calibri"/>
            </a:endParaRPr>
          </a:p>
        </p:txBody>
      </p:sp>
      <p:graphicFrame>
        <p:nvGraphicFramePr>
          <p:cNvPr id="48" name="Tabelle 47"/>
          <p:cNvGraphicFramePr>
            <a:graphicFrameLocks noGrp="1"/>
          </p:cNvGraphicFramePr>
          <p:nvPr>
            <p:extLst/>
          </p:nvPr>
        </p:nvGraphicFramePr>
        <p:xfrm>
          <a:off x="1280957" y="988200"/>
          <a:ext cx="6715128" cy="3409660"/>
        </p:xfrm>
        <a:graphic>
          <a:graphicData uri="http://schemas.openxmlformats.org/drawingml/2006/table">
            <a:tbl>
              <a:tblPr firstRow="1" bandRow="1"/>
              <a:tblGrid>
                <a:gridCol w="1678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8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8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2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Kunde</a:t>
                      </a:r>
                      <a:endParaRPr lang="de-DE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SERVICE ANBIETER</a:t>
                      </a:r>
                      <a:endParaRPr lang="de-DE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MOBILITÄTS</a:t>
                      </a:r>
                      <a:r>
                        <a:rPr lang="de-DE" sz="11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 ANBIETER</a:t>
                      </a:r>
                      <a:endParaRPr lang="de-DE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OEM</a:t>
                      </a:r>
                      <a:endParaRPr lang="de-DE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Bedarf:</a:t>
                      </a:r>
                    </a:p>
                    <a:p>
                      <a:pPr algn="ctr"/>
                      <a:r>
                        <a:rPr lang="de-DE" sz="1400" b="1" dirty="0" smtClean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Fahrzeuge</a:t>
                      </a:r>
                      <a:endParaRPr lang="de-DE" sz="1400" b="1" dirty="0">
                        <a:solidFill>
                          <a:schemeClr val="accent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endParaRPr lang="de-DE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endParaRPr lang="de-DE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  <a:t>Verkaufen Fahrzeuge</a:t>
                      </a:r>
                      <a:b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</a:br>
                      <a: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  <a:t>an den </a:t>
                      </a:r>
                      <a:b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</a:br>
                      <a: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  <a:t>Endkunden</a:t>
                      </a:r>
                      <a:endParaRPr lang="de-DE" sz="12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Myanmar Text" panose="020B0502040204020203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2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Bedarf:</a:t>
                      </a:r>
                    </a:p>
                    <a:p>
                      <a:pPr marL="0" algn="ctr" defTabSz="914400" rtl="0" eaLnBrk="1" latinLnBrk="0" hangingPunct="1"/>
                      <a:r>
                        <a:rPr lang="de-DE" sz="1400" b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Mobilität</a:t>
                      </a:r>
                      <a:endParaRPr lang="de-DE" sz="1400" b="1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endParaRPr lang="de-DE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Myanmar Text" panose="020B0502040204020203" pitchFamily="34" charset="0"/>
                        </a:rPr>
                        <a:t>Verkaufen</a:t>
                      </a:r>
                      <a:r>
                        <a:rPr lang="de-DE" sz="12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Myanmar Text" panose="020B0502040204020203" pitchFamily="34" charset="0"/>
                        </a:rPr>
                        <a:t> </a:t>
                      </a:r>
                      <a:br>
                        <a:rPr lang="de-DE" sz="12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Myanmar Text" panose="020B0502040204020203" pitchFamily="34" charset="0"/>
                        </a:rPr>
                      </a:br>
                      <a:r>
                        <a:rPr lang="de-DE" sz="12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Myanmar Text" panose="020B0502040204020203" pitchFamily="34" charset="0"/>
                        </a:rPr>
                        <a:t>Mobilität an </a:t>
                      </a:r>
                      <a:br>
                        <a:rPr lang="de-DE" sz="12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Myanmar Text" panose="020B0502040204020203" pitchFamily="34" charset="0"/>
                        </a:rPr>
                      </a:br>
                      <a:r>
                        <a:rPr lang="de-DE" sz="12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Myanmar Text" panose="020B0502040204020203" pitchFamily="34" charset="0"/>
                        </a:rPr>
                        <a:t>den Kunden</a:t>
                      </a:r>
                      <a:endParaRPr lang="de-DE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cs typeface="Myanmar Text" panose="020B0502040204020203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  <a:t>Produzieren Fahrzeuge für Mobilitätsanbieter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Bedarf:</a:t>
                      </a:r>
                    </a:p>
                    <a:p>
                      <a:pPr marL="0" algn="ctr" defTabSz="914400" rtl="0" eaLnBrk="1" latinLnBrk="0" hangingPunct="1"/>
                      <a:r>
                        <a:rPr lang="de-DE" sz="1400" b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Lebens-/</a:t>
                      </a:r>
                      <a:br>
                        <a:rPr lang="de-DE" sz="1400" b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400" b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Servicequalität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  <a:t>Verkaufen </a:t>
                      </a:r>
                    </a:p>
                    <a:p>
                      <a:pPr marL="0" algn="ctr" defTabSz="914400" rtl="0" eaLnBrk="1" latinLnBrk="0" hangingPunct="1"/>
                      <a: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  <a:t>Services an </a:t>
                      </a:r>
                    </a:p>
                    <a:p>
                      <a:pPr marL="0" algn="ctr" defTabSz="914400" rtl="0" eaLnBrk="1" latinLnBrk="0" hangingPunct="1"/>
                      <a: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  <a:t>den Kunden</a:t>
                      </a:r>
                      <a:endParaRPr lang="de-DE" sz="12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Myanmar Text" panose="020B0502040204020203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Verkaufen Mobilität an den Serviceanbieter</a:t>
                      </a:r>
                      <a:endParaRPr lang="de-DE" sz="1200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  <a:t>Produzieren Fahrzeuge für Mobilitätsanbiet</a:t>
                      </a:r>
                      <a:r>
                        <a:rPr lang="de-DE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</a:t>
                      </a:r>
                      <a:endParaRPr lang="de-DE" sz="1200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9" name="ZoneTexte 7"/>
          <p:cNvSpPr txBox="1"/>
          <p:nvPr/>
        </p:nvSpPr>
        <p:spPr>
          <a:xfrm>
            <a:off x="211998" y="2095178"/>
            <a:ext cx="1031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Quicksand Regular"/>
                <a:sym typeface="Calibri"/>
              </a:rPr>
              <a:t>Heute</a:t>
            </a:r>
            <a:endParaRPr lang="fr-FR" sz="1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Quicksand Regular"/>
              <a:sym typeface="Calibri"/>
            </a:endParaRPr>
          </a:p>
        </p:txBody>
      </p:sp>
      <p:sp>
        <p:nvSpPr>
          <p:cNvPr id="50" name="ZoneTexte 7"/>
          <p:cNvSpPr txBox="1"/>
          <p:nvPr/>
        </p:nvSpPr>
        <p:spPr>
          <a:xfrm>
            <a:off x="341537" y="3788334"/>
            <a:ext cx="1190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Quicksand Regular"/>
                <a:sym typeface="Calibri"/>
              </a:rPr>
              <a:t>In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Quicksand Regular"/>
                <a:sym typeface="Calibri"/>
              </a:rPr>
              <a:t>Zukunft</a:t>
            </a:r>
            <a:endParaRPr lang="fr-FR" sz="1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Quicksand Regular"/>
              <a:sym typeface="Calibri"/>
            </a:endParaRPr>
          </a:p>
        </p:txBody>
      </p:sp>
      <p:sp>
        <p:nvSpPr>
          <p:cNvPr id="51" name="Pfeil nach oben und unten 50"/>
          <p:cNvSpPr/>
          <p:nvPr/>
        </p:nvSpPr>
        <p:spPr bwMode="auto">
          <a:xfrm rot="5400000">
            <a:off x="4470305" y="445300"/>
            <a:ext cx="342908" cy="3754756"/>
          </a:xfrm>
          <a:prstGeom prst="upDownArrow">
            <a:avLst>
              <a:gd name="adj1" fmla="val 57960"/>
              <a:gd name="adj2" fmla="val 50995"/>
            </a:avLst>
          </a:prstGeom>
          <a:solidFill>
            <a:schemeClr val="accent2"/>
          </a:solidFill>
          <a:ln w="28575">
            <a:solidFill>
              <a:schemeClr val="accent2"/>
            </a:solidFill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kern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52" name="Rechteck 51"/>
          <p:cNvSpPr/>
          <p:nvPr/>
        </p:nvSpPr>
        <p:spPr>
          <a:xfrm>
            <a:off x="3154554" y="2171798"/>
            <a:ext cx="2961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kern="0" dirty="0">
                <a:solidFill>
                  <a:schemeClr val="bg1"/>
                </a:solidFill>
                <a:latin typeface="+mj-lt"/>
                <a:sym typeface="Calibri"/>
              </a:rPr>
              <a:t>Direkte Verbindung zum Kunden</a:t>
            </a:r>
          </a:p>
        </p:txBody>
      </p:sp>
      <p:sp>
        <p:nvSpPr>
          <p:cNvPr id="53" name="Pfeil nach oben und unten 52"/>
          <p:cNvSpPr/>
          <p:nvPr/>
        </p:nvSpPr>
        <p:spPr bwMode="auto">
          <a:xfrm rot="5400000">
            <a:off x="3677065" y="2047414"/>
            <a:ext cx="342908" cy="2168275"/>
          </a:xfrm>
          <a:prstGeom prst="upDownArrow">
            <a:avLst>
              <a:gd name="adj1" fmla="val 57960"/>
              <a:gd name="adj2" fmla="val 50995"/>
            </a:avLst>
          </a:prstGeom>
          <a:solidFill>
            <a:schemeClr val="accent2"/>
          </a:solidFill>
          <a:ln w="28575">
            <a:solidFill>
              <a:schemeClr val="accent2"/>
            </a:solidFill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kern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54" name="Pfeil nach oben und unten 53"/>
          <p:cNvSpPr/>
          <p:nvPr/>
        </p:nvSpPr>
        <p:spPr bwMode="auto">
          <a:xfrm rot="5400000">
            <a:off x="2842936" y="3724393"/>
            <a:ext cx="342908" cy="500016"/>
          </a:xfrm>
          <a:prstGeom prst="upDownArrow">
            <a:avLst>
              <a:gd name="adj1" fmla="val 57960"/>
              <a:gd name="adj2" fmla="val 50995"/>
            </a:avLst>
          </a:prstGeom>
          <a:solidFill>
            <a:schemeClr val="accent2"/>
          </a:solidFill>
          <a:ln w="28575">
            <a:solidFill>
              <a:schemeClr val="accent2"/>
            </a:solidFill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kern="0" dirty="0">
              <a:solidFill>
                <a:schemeClr val="bg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652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utosmotor.de/wp-content/uploads/2015/01/Traum-in-den-1950er-Autonomes-Fahren.jpg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7456" b="2944"/>
          <a:stretch/>
        </p:blipFill>
        <p:spPr bwMode="auto">
          <a:xfrm>
            <a:off x="838099" y="887312"/>
            <a:ext cx="7462001" cy="350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Titel 1"/>
          <p:cNvSpPr>
            <a:spLocks noGrp="1"/>
          </p:cNvSpPr>
          <p:nvPr>
            <p:ph type="title"/>
          </p:nvPr>
        </p:nvSpPr>
        <p:spPr>
          <a:xfrm>
            <a:off x="438174" y="153134"/>
            <a:ext cx="8470116" cy="438581"/>
          </a:xfrm>
        </p:spPr>
        <p:txBody>
          <a:bodyPr/>
          <a:lstStyle/>
          <a:p>
            <a:r>
              <a:rPr lang="de-DE" alt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Vorstellung von der Mobilität von Morgen</a:t>
            </a:r>
            <a:br>
              <a:rPr lang="de-DE" alt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altLang="de-DE" sz="1800" dirty="0">
                <a:solidFill>
                  <a:schemeClr val="accent2"/>
                </a:solidFill>
                <a:cs typeface="Arial" panose="020B0604020202020204" pitchFamily="34" charset="0"/>
              </a:rPr>
              <a:t>Anzeige eines US-Stromversorgers im Jahr 1957</a:t>
            </a:r>
          </a:p>
        </p:txBody>
      </p:sp>
    </p:spTree>
    <p:extLst>
      <p:ext uri="{BB962C8B-B14F-4D97-AF65-F5344CB8AC3E}">
        <p14:creationId xmlns:p14="http://schemas.microsoft.com/office/powerpoint/2010/main" val="332385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elle 14"/>
          <p:cNvGraphicFramePr>
            <a:graphicFrameLocks noGrp="1"/>
          </p:cNvGraphicFramePr>
          <p:nvPr>
            <p:extLst/>
          </p:nvPr>
        </p:nvGraphicFramePr>
        <p:xfrm>
          <a:off x="1280957" y="988200"/>
          <a:ext cx="6715128" cy="3409660"/>
        </p:xfrm>
        <a:graphic>
          <a:graphicData uri="http://schemas.openxmlformats.org/drawingml/2006/table">
            <a:tbl>
              <a:tblPr firstRow="1" bandRow="1"/>
              <a:tblGrid>
                <a:gridCol w="1678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87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87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8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2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Kunde</a:t>
                      </a:r>
                      <a:endParaRPr lang="de-DE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SERVICE ANBIETER</a:t>
                      </a:r>
                      <a:endParaRPr lang="de-DE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MOBILITÄTS</a:t>
                      </a:r>
                      <a:r>
                        <a:rPr lang="de-DE" sz="11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1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 ANBIETER</a:t>
                      </a:r>
                      <a:endParaRPr lang="de-DE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2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OEM</a:t>
                      </a:r>
                      <a:endParaRPr lang="de-DE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Bedarf:</a:t>
                      </a:r>
                    </a:p>
                    <a:p>
                      <a:pPr algn="ctr"/>
                      <a:r>
                        <a:rPr lang="de-DE" sz="1400" b="1" dirty="0" smtClean="0">
                          <a:solidFill>
                            <a:schemeClr val="accent2"/>
                          </a:solidFill>
                          <a:latin typeface="+mn-lt"/>
                          <a:cs typeface="Arial" panose="020B0604020202020204" pitchFamily="34" charset="0"/>
                        </a:rPr>
                        <a:t>Fahrzeuge</a:t>
                      </a:r>
                      <a:endParaRPr lang="de-DE" sz="1400" b="1" dirty="0">
                        <a:solidFill>
                          <a:schemeClr val="accent2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endParaRPr lang="de-DE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endParaRPr lang="de-DE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  <a:t>Verkaufen Fahrzeuge</a:t>
                      </a:r>
                      <a:b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</a:br>
                      <a: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  <a:t>an den </a:t>
                      </a:r>
                      <a:b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</a:br>
                      <a: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  <a:t>Endkunden</a:t>
                      </a:r>
                      <a:endParaRPr lang="de-DE" sz="12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Myanmar Text" panose="020B0502040204020203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2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Bedarf:</a:t>
                      </a:r>
                    </a:p>
                    <a:p>
                      <a:pPr marL="0" algn="ctr" defTabSz="914400" rtl="0" eaLnBrk="1" latinLnBrk="0" hangingPunct="1"/>
                      <a:r>
                        <a:rPr lang="de-DE" sz="1400" b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Mobilität</a:t>
                      </a:r>
                      <a:endParaRPr lang="de-DE" sz="1400" b="1" kern="120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endParaRPr lang="de-DE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Myanmar Text" panose="020B0502040204020203" pitchFamily="34" charset="0"/>
                        </a:rPr>
                        <a:t>Verkaufen</a:t>
                      </a:r>
                      <a:r>
                        <a:rPr lang="de-DE" sz="12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Myanmar Text" panose="020B0502040204020203" pitchFamily="34" charset="0"/>
                        </a:rPr>
                        <a:t> </a:t>
                      </a:r>
                      <a:br>
                        <a:rPr lang="de-DE" sz="12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Myanmar Text" panose="020B0502040204020203" pitchFamily="34" charset="0"/>
                        </a:rPr>
                      </a:br>
                      <a:r>
                        <a:rPr lang="de-DE" sz="12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Myanmar Text" panose="020B0502040204020203" pitchFamily="34" charset="0"/>
                        </a:rPr>
                        <a:t>Mobilität an </a:t>
                      </a:r>
                      <a:br>
                        <a:rPr lang="de-DE" sz="12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Myanmar Text" panose="020B0502040204020203" pitchFamily="34" charset="0"/>
                        </a:rPr>
                      </a:br>
                      <a:r>
                        <a:rPr lang="de-DE" sz="1200" b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Myanmar Text" panose="020B0502040204020203" pitchFamily="34" charset="0"/>
                        </a:rPr>
                        <a:t>den Kunden</a:t>
                      </a:r>
                      <a:endParaRPr lang="de-DE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cs typeface="Myanmar Text" panose="020B0502040204020203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  <a:t>Produzieren Fahrzeuge für Mobilitätsanbieter</a:t>
                      </a: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2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Bedarf:</a:t>
                      </a:r>
                    </a:p>
                    <a:p>
                      <a:pPr marL="0" algn="ctr" defTabSz="914400" rtl="0" eaLnBrk="1" latinLnBrk="0" hangingPunct="1"/>
                      <a:r>
                        <a:rPr lang="de-DE" sz="1400" b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Lebens-/</a:t>
                      </a:r>
                      <a:br>
                        <a:rPr lang="de-DE" sz="1400" b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400" b="1" kern="1200" dirty="0" smtClean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Servicequalität</a:t>
                      </a:r>
                    </a:p>
                  </a:txBody>
                  <a:tcPr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  <a:t>Verkaufen </a:t>
                      </a:r>
                    </a:p>
                    <a:p>
                      <a:pPr marL="0" algn="ctr" defTabSz="914400" rtl="0" eaLnBrk="1" latinLnBrk="0" hangingPunct="1"/>
                      <a: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  <a:t>Services an </a:t>
                      </a:r>
                    </a:p>
                    <a:p>
                      <a:pPr marL="0" algn="ctr" defTabSz="914400" rtl="0" eaLnBrk="1" latinLnBrk="0" hangingPunct="1"/>
                      <a: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  <a:t>den Kunden</a:t>
                      </a:r>
                      <a:endParaRPr lang="de-DE" sz="1200" b="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+mn-ea"/>
                        <a:cs typeface="Myanmar Text" panose="020B0502040204020203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Verkaufen Mobilität an den Serviceanbieter</a:t>
                      </a:r>
                      <a:endParaRPr lang="de-DE" sz="1200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Quicksand"/>
                        </a:defRPr>
                      </a:lvl9pPr>
                    </a:lstStyle>
                    <a:p>
                      <a:pPr algn="ctr"/>
                      <a:r>
                        <a:rPr lang="de-DE" sz="1200" b="0" kern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lt"/>
                          <a:ea typeface="+mn-ea"/>
                          <a:cs typeface="Myanmar Text" panose="020B0502040204020203" pitchFamily="34" charset="0"/>
                        </a:rPr>
                        <a:t>Produzieren Fahrzeuge für Mobilitätsanbiet</a:t>
                      </a:r>
                      <a:r>
                        <a:rPr lang="de-DE" sz="1200" b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</a:t>
                      </a:r>
                      <a:endParaRPr lang="de-DE" sz="1200" b="0" baseline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9" name="ZoneTexte 7"/>
          <p:cNvSpPr txBox="1"/>
          <p:nvPr/>
        </p:nvSpPr>
        <p:spPr>
          <a:xfrm>
            <a:off x="211998" y="2095178"/>
            <a:ext cx="1031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Quicksand Regular"/>
                <a:sym typeface="Calibri"/>
              </a:rPr>
              <a:t>Heute</a:t>
            </a:r>
            <a:endParaRPr lang="fr-FR" sz="1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Quicksand Regular"/>
              <a:sym typeface="Calibri"/>
            </a:endParaRPr>
          </a:p>
        </p:txBody>
      </p:sp>
      <p:sp>
        <p:nvSpPr>
          <p:cNvPr id="30" name="ZoneTexte 7"/>
          <p:cNvSpPr txBox="1"/>
          <p:nvPr/>
        </p:nvSpPr>
        <p:spPr>
          <a:xfrm>
            <a:off x="341537" y="3788334"/>
            <a:ext cx="1190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Quicksand Regular"/>
                <a:sym typeface="Calibri"/>
              </a:rPr>
              <a:t>In </a:t>
            </a:r>
            <a:r>
              <a:rPr lang="en-US" sz="1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Quicksand Regular"/>
                <a:sym typeface="Calibri"/>
              </a:rPr>
              <a:t>Zukunft</a:t>
            </a:r>
            <a:endParaRPr lang="fr-FR" sz="1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Quicksand Regular"/>
              <a:sym typeface="Calibri"/>
            </a:endParaRPr>
          </a:p>
        </p:txBody>
      </p:sp>
      <p:sp>
        <p:nvSpPr>
          <p:cNvPr id="31" name="ZoneTexte 7"/>
          <p:cNvSpPr txBox="1"/>
          <p:nvPr/>
        </p:nvSpPr>
        <p:spPr>
          <a:xfrm>
            <a:off x="132688" y="2968942"/>
            <a:ext cx="1349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Quicksand Regular"/>
                <a:sym typeface="Calibri"/>
              </a:rPr>
              <a:t>Morgen</a:t>
            </a:r>
            <a:endParaRPr lang="fr-FR" sz="16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Quicksand Regular"/>
              <a:sym typeface="Calibri"/>
            </a:endParaRPr>
          </a:p>
        </p:txBody>
      </p:sp>
      <p:sp>
        <p:nvSpPr>
          <p:cNvPr id="34" name="Titel 1"/>
          <p:cNvSpPr txBox="1">
            <a:spLocks/>
          </p:cNvSpPr>
          <p:nvPr/>
        </p:nvSpPr>
        <p:spPr bwMode="auto">
          <a:xfrm>
            <a:off x="438174" y="153134"/>
            <a:ext cx="8470116" cy="4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Der Kampf um die Kundenschnittstelle</a:t>
            </a:r>
            <a:b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800" dirty="0">
                <a:solidFill>
                  <a:schemeClr val="accent2"/>
                </a:solidFill>
                <a:cs typeface="Arial" panose="020B0604020202020204" pitchFamily="34" charset="0"/>
                <a:sym typeface="Calibri"/>
              </a:rPr>
              <a:t>Vollgas im servicegetriebenen </a:t>
            </a:r>
            <a:r>
              <a:rPr lang="de-DE" sz="1800" dirty="0" smtClean="0">
                <a:solidFill>
                  <a:schemeClr val="accent2"/>
                </a:solidFill>
                <a:cs typeface="Arial" panose="020B0604020202020204" pitchFamily="34" charset="0"/>
                <a:sym typeface="Calibri"/>
              </a:rPr>
              <a:t>Mobilitätsmarkt</a:t>
            </a:r>
            <a:endParaRPr lang="de-DE" sz="1800" kern="0" dirty="0">
              <a:solidFill>
                <a:schemeClr val="accent2"/>
              </a:solidFill>
              <a:cs typeface="Arial" panose="020B0604020202020204" pitchFamily="34" charset="0"/>
              <a:sym typeface="Calibri"/>
            </a:endParaRPr>
          </a:p>
        </p:txBody>
      </p:sp>
      <p:sp>
        <p:nvSpPr>
          <p:cNvPr id="3" name="Pfeil nach oben und unten 2"/>
          <p:cNvSpPr/>
          <p:nvPr/>
        </p:nvSpPr>
        <p:spPr bwMode="auto">
          <a:xfrm rot="5400000">
            <a:off x="4470305" y="445300"/>
            <a:ext cx="342908" cy="3754756"/>
          </a:xfrm>
          <a:prstGeom prst="upDownArrow">
            <a:avLst>
              <a:gd name="adj1" fmla="val 57960"/>
              <a:gd name="adj2" fmla="val 50995"/>
            </a:avLst>
          </a:prstGeom>
          <a:solidFill>
            <a:schemeClr val="accent2"/>
          </a:solidFill>
          <a:ln w="28575">
            <a:solidFill>
              <a:schemeClr val="accent2"/>
            </a:solidFill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kern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3154554" y="2171798"/>
            <a:ext cx="29610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="1" kern="0" dirty="0">
                <a:solidFill>
                  <a:schemeClr val="bg1"/>
                </a:solidFill>
                <a:latin typeface="+mj-lt"/>
                <a:sym typeface="Calibri"/>
              </a:rPr>
              <a:t>Direkte Verbindung zum Kunden</a:t>
            </a:r>
          </a:p>
        </p:txBody>
      </p:sp>
      <p:sp>
        <p:nvSpPr>
          <p:cNvPr id="14" name="Pfeil nach oben und unten 13"/>
          <p:cNvSpPr/>
          <p:nvPr/>
        </p:nvSpPr>
        <p:spPr bwMode="auto">
          <a:xfrm rot="5400000">
            <a:off x="3677065" y="2047414"/>
            <a:ext cx="342908" cy="2168275"/>
          </a:xfrm>
          <a:prstGeom prst="upDownArrow">
            <a:avLst>
              <a:gd name="adj1" fmla="val 57960"/>
              <a:gd name="adj2" fmla="val 50995"/>
            </a:avLst>
          </a:prstGeom>
          <a:solidFill>
            <a:schemeClr val="accent2"/>
          </a:solidFill>
          <a:ln w="28575">
            <a:solidFill>
              <a:schemeClr val="accent2"/>
            </a:solidFill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kern="0" dirty="0">
              <a:solidFill>
                <a:schemeClr val="bg1"/>
              </a:solidFill>
              <a:sym typeface="Calibri"/>
            </a:endParaRPr>
          </a:p>
        </p:txBody>
      </p:sp>
      <p:sp>
        <p:nvSpPr>
          <p:cNvPr id="16" name="Pfeil nach oben und unten 15"/>
          <p:cNvSpPr/>
          <p:nvPr/>
        </p:nvSpPr>
        <p:spPr bwMode="auto">
          <a:xfrm rot="5400000">
            <a:off x="2842936" y="3724393"/>
            <a:ext cx="342908" cy="500016"/>
          </a:xfrm>
          <a:prstGeom prst="upDownArrow">
            <a:avLst>
              <a:gd name="adj1" fmla="val 57960"/>
              <a:gd name="adj2" fmla="val 50995"/>
            </a:avLst>
          </a:prstGeom>
          <a:solidFill>
            <a:schemeClr val="accent2"/>
          </a:solidFill>
          <a:ln w="28575">
            <a:solidFill>
              <a:schemeClr val="accent2"/>
            </a:solidFill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1" kern="0" dirty="0">
              <a:solidFill>
                <a:schemeClr val="bg1"/>
              </a:solidFill>
              <a:sym typeface="Calibri"/>
            </a:endParaRPr>
          </a:p>
        </p:txBody>
      </p:sp>
      <p:grpSp>
        <p:nvGrpSpPr>
          <p:cNvPr id="11" name="Gruppieren 10"/>
          <p:cNvGrpSpPr/>
          <p:nvPr/>
        </p:nvGrpSpPr>
        <p:grpSpPr>
          <a:xfrm>
            <a:off x="7681758" y="1903588"/>
            <a:ext cx="1009853" cy="723315"/>
            <a:chOff x="7918899" y="1976260"/>
            <a:chExt cx="1009853" cy="723315"/>
          </a:xfrm>
        </p:grpSpPr>
        <p:sp>
          <p:nvSpPr>
            <p:cNvPr id="12" name="Abgerundetes Rechteck 11"/>
            <p:cNvSpPr/>
            <p:nvPr/>
          </p:nvSpPr>
          <p:spPr bwMode="auto">
            <a:xfrm>
              <a:off x="7918899" y="1976260"/>
              <a:ext cx="1009853" cy="723315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accent2"/>
              </a:solidFill>
              <a:headEnd/>
              <a:tailEnd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buClr>
                  <a:schemeClr val="folHlink"/>
                </a:buClr>
                <a:buSzPct val="90000"/>
              </a:pPr>
              <a:endParaRPr lang="de-DE" dirty="0" err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13" name="Gruppieren 12"/>
            <p:cNvGrpSpPr/>
            <p:nvPr/>
          </p:nvGrpSpPr>
          <p:grpSpPr>
            <a:xfrm>
              <a:off x="7984716" y="2011319"/>
              <a:ext cx="878219" cy="628972"/>
              <a:chOff x="7900856" y="489587"/>
              <a:chExt cx="878219" cy="628972"/>
            </a:xfrm>
          </p:grpSpPr>
          <p:pic>
            <p:nvPicPr>
              <p:cNvPr id="17" name="Grafik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5965" y="489587"/>
                <a:ext cx="432000" cy="411906"/>
              </a:xfrm>
              <a:prstGeom prst="rect">
                <a:avLst/>
              </a:prstGeom>
            </p:spPr>
          </p:pic>
          <p:pic>
            <p:nvPicPr>
              <p:cNvPr id="18" name="Grafik 1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3168" b="36336"/>
              <a:stretch/>
            </p:blipFill>
            <p:spPr>
              <a:xfrm>
                <a:off x="7900856" y="938559"/>
                <a:ext cx="878219" cy="180000"/>
              </a:xfrm>
              <a:prstGeom prst="rect">
                <a:avLst/>
              </a:prstGeom>
            </p:spPr>
          </p:pic>
        </p:grpSp>
      </p:grpSp>
      <p:grpSp>
        <p:nvGrpSpPr>
          <p:cNvPr id="19" name="Gruppieren 18"/>
          <p:cNvGrpSpPr/>
          <p:nvPr/>
        </p:nvGrpSpPr>
        <p:grpSpPr>
          <a:xfrm>
            <a:off x="5026967" y="2760289"/>
            <a:ext cx="2937320" cy="723315"/>
            <a:chOff x="4832959" y="1048760"/>
            <a:chExt cx="2937320" cy="723315"/>
          </a:xfrm>
        </p:grpSpPr>
        <p:sp>
          <p:nvSpPr>
            <p:cNvPr id="20" name="Abgerundetes Rechteck 19"/>
            <p:cNvSpPr/>
            <p:nvPr/>
          </p:nvSpPr>
          <p:spPr bwMode="auto">
            <a:xfrm>
              <a:off x="4832959" y="1048760"/>
              <a:ext cx="2937320" cy="723315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accent2"/>
              </a:solidFill>
              <a:headEnd/>
              <a:tailEnd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buClr>
                  <a:schemeClr val="folHlink"/>
                </a:buClr>
                <a:buSzPct val="90000"/>
              </a:pPr>
              <a:endParaRPr lang="de-DE" dirty="0" err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21" name="Gruppieren 20"/>
            <p:cNvGrpSpPr/>
            <p:nvPr/>
          </p:nvGrpSpPr>
          <p:grpSpPr>
            <a:xfrm>
              <a:off x="5148931" y="1105727"/>
              <a:ext cx="2305377" cy="609381"/>
              <a:chOff x="5133784" y="2894161"/>
              <a:chExt cx="2305377" cy="609381"/>
            </a:xfrm>
          </p:grpSpPr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94194" y="3189808"/>
                <a:ext cx="296798" cy="2743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333333"/>
                  </a:clrFrom>
                  <a:clrTo>
                    <a:srgbClr val="333333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9228" y="2939603"/>
                <a:ext cx="889933" cy="136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Grafik 23" descr="Bildschirmausschnitt"/>
              <p:cNvPicPr>
                <a:picLocks noChangeAspect="1"/>
              </p:cNvPicPr>
              <p:nvPr/>
            </p:nvPicPr>
            <p:blipFill>
              <a:blip r:embed="rId7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6073" y="2894161"/>
                <a:ext cx="1001351" cy="285648"/>
              </a:xfrm>
              <a:prstGeom prst="rect">
                <a:avLst/>
              </a:prstGeom>
            </p:spPr>
          </p:pic>
          <p:pic>
            <p:nvPicPr>
              <p:cNvPr id="25" name="Picture 8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33" t="23720" r="31105" b="24454"/>
              <a:stretch/>
            </p:blipFill>
            <p:spPr bwMode="auto">
              <a:xfrm>
                <a:off x="6494583" y="3150452"/>
                <a:ext cx="418860" cy="353090"/>
              </a:xfrm>
              <a:prstGeom prst="rect">
                <a:avLst/>
              </a:prstGeom>
              <a:noFill/>
              <a:ln>
                <a:noFill/>
              </a:ln>
              <a:effectLst>
                <a:softEdge rad="3175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6" name="Gruppieren 25"/>
              <p:cNvGrpSpPr/>
              <p:nvPr/>
            </p:nvGrpSpPr>
            <p:grpSpPr>
              <a:xfrm>
                <a:off x="5133784" y="3118568"/>
                <a:ext cx="520347" cy="333201"/>
                <a:chOff x="5700711" y="4483841"/>
                <a:chExt cx="698136" cy="444268"/>
              </a:xfrm>
            </p:grpSpPr>
            <p:pic>
              <p:nvPicPr>
                <p:cNvPr id="28" name="Picture 5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15000" y="4496373"/>
                  <a:ext cx="678441" cy="4317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" name="Abgerundetes Rechteck 31"/>
                <p:cNvSpPr/>
                <p:nvPr/>
              </p:nvSpPr>
              <p:spPr>
                <a:xfrm>
                  <a:off x="5700711" y="4483841"/>
                  <a:ext cx="698136" cy="444268"/>
                </a:xfrm>
                <a:prstGeom prst="roundRect">
                  <a:avLst/>
                </a:prstGeom>
                <a:noFill/>
                <a:ln w="381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+mn-cs"/>
                    <a:sym typeface="Calibri"/>
                  </a:endParaRPr>
                </a:p>
              </p:txBody>
            </p:sp>
          </p:grpSp>
          <p:pic>
            <p:nvPicPr>
              <p:cNvPr id="27" name="Grafik 26" descr="Bildschirmausschnitt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712" y="3071404"/>
                <a:ext cx="771706" cy="427531"/>
              </a:xfrm>
              <a:prstGeom prst="rect">
                <a:avLst/>
              </a:prstGeom>
              <a:effectLst>
                <a:softEdge rad="63500"/>
              </a:effectLst>
            </p:spPr>
          </p:pic>
        </p:grpSp>
      </p:grpSp>
      <p:grpSp>
        <p:nvGrpSpPr>
          <p:cNvPr id="33" name="Gruppieren 32"/>
          <p:cNvGrpSpPr/>
          <p:nvPr/>
        </p:nvGrpSpPr>
        <p:grpSpPr>
          <a:xfrm>
            <a:off x="3281343" y="3609186"/>
            <a:ext cx="2977194" cy="723315"/>
            <a:chOff x="4292027" y="-242193"/>
            <a:chExt cx="2977194" cy="723315"/>
          </a:xfrm>
        </p:grpSpPr>
        <p:sp>
          <p:nvSpPr>
            <p:cNvPr id="35" name="Abgerundetes Rechteck 34"/>
            <p:cNvSpPr/>
            <p:nvPr/>
          </p:nvSpPr>
          <p:spPr bwMode="auto">
            <a:xfrm>
              <a:off x="4292027" y="-242193"/>
              <a:ext cx="2977194" cy="723315"/>
            </a:xfrm>
            <a:prstGeom prst="roundRect">
              <a:avLst/>
            </a:prstGeom>
            <a:solidFill>
              <a:schemeClr val="tx1"/>
            </a:solidFill>
            <a:ln w="28575">
              <a:solidFill>
                <a:schemeClr val="accent2"/>
              </a:solidFill>
              <a:headEnd/>
              <a:tailEnd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spcBef>
                  <a:spcPct val="20000"/>
                </a:spcBef>
                <a:buClr>
                  <a:schemeClr val="folHlink"/>
                </a:buClr>
                <a:buSzPct val="90000"/>
              </a:pPr>
              <a:endParaRPr lang="de-DE" dirty="0" err="1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36" name="Gruppieren 35"/>
            <p:cNvGrpSpPr/>
            <p:nvPr/>
          </p:nvGrpSpPr>
          <p:grpSpPr>
            <a:xfrm>
              <a:off x="4427025" y="-130465"/>
              <a:ext cx="2707198" cy="499858"/>
              <a:chOff x="3335731" y="3794484"/>
              <a:chExt cx="2707198" cy="499858"/>
            </a:xfrm>
          </p:grpSpPr>
          <p:pic>
            <p:nvPicPr>
              <p:cNvPr id="37" name="Picture 9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clrChange>
                  <a:clrFrom>
                    <a:srgbClr val="242329"/>
                  </a:clrFrom>
                  <a:clrTo>
                    <a:srgbClr val="242329">
                      <a:alpha val="0"/>
                    </a:srgbClr>
                  </a:clrTo>
                </a:clrChange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75" t="28788" r="36896" b="28805"/>
              <a:stretch/>
            </p:blipFill>
            <p:spPr bwMode="auto">
              <a:xfrm>
                <a:off x="3335731" y="3794484"/>
                <a:ext cx="584175" cy="4998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0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clrChange>
                  <a:clrFrom>
                    <a:srgbClr val="0E1414"/>
                  </a:clrFrom>
                  <a:clrTo>
                    <a:srgbClr val="0E1414">
                      <a:alpha val="0"/>
                    </a:srgbClr>
                  </a:clrTo>
                </a:clrChange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48" t="6901" r="16334" b="24414"/>
              <a:stretch/>
            </p:blipFill>
            <p:spPr bwMode="auto">
              <a:xfrm>
                <a:off x="4053280" y="3833674"/>
                <a:ext cx="337934" cy="394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12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6073" y="3834711"/>
                <a:ext cx="806856" cy="4596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13"/>
              <p:cNvPicPr>
                <a:picLocks noChangeAspect="1" noChangeArrowheads="1"/>
              </p:cNvPicPr>
              <p:nvPr/>
            </p:nvPicPr>
            <p:blipFill>
              <a:blip r:embed="rId1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25136" y="3847260"/>
                <a:ext cx="416442" cy="406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38688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/>
          <p:cNvSpPr txBox="1">
            <a:spLocks/>
          </p:cNvSpPr>
          <p:nvPr/>
        </p:nvSpPr>
        <p:spPr bwMode="auto">
          <a:xfrm>
            <a:off x="438174" y="153134"/>
            <a:ext cx="8470116" cy="4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Intermodale Mobilität der Zukunft</a:t>
            </a:r>
            <a:b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altLang="de-DE" sz="1600" kern="0" dirty="0" smtClean="0">
                <a:solidFill>
                  <a:schemeClr val="accent2"/>
                </a:solidFill>
                <a:cs typeface="Arial" panose="020B0604020202020204" pitchFamily="34" charset="0"/>
              </a:rPr>
              <a:t>Intelligenter Mobilitätsmix </a:t>
            </a:r>
            <a:r>
              <a:rPr lang="de-DE" altLang="de-DE" sz="1600" kern="0" dirty="0">
                <a:solidFill>
                  <a:schemeClr val="accent2"/>
                </a:solidFill>
                <a:cs typeface="Arial" panose="020B0604020202020204" pitchFamily="34" charset="0"/>
              </a:rPr>
              <a:t>und Fahrzeuge </a:t>
            </a:r>
            <a:r>
              <a:rPr lang="de-DE" altLang="de-DE" sz="1600" kern="0" dirty="0" smtClean="0">
                <a:solidFill>
                  <a:schemeClr val="accent2"/>
                </a:solidFill>
                <a:cs typeface="Arial" panose="020B0604020202020204" pitchFamily="34" charset="0"/>
              </a:rPr>
              <a:t>städtische und ländliche Gebiete</a:t>
            </a:r>
            <a:endParaRPr lang="de-DE" altLang="de-DE" sz="1600" kern="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328" y="869165"/>
            <a:ext cx="3631988" cy="3563007"/>
          </a:xfrm>
          <a:prstGeom prst="rect">
            <a:avLst/>
          </a:prstGeom>
        </p:spPr>
      </p:pic>
      <p:sp>
        <p:nvSpPr>
          <p:cNvPr id="21" name="Pfeil nach rechts 20"/>
          <p:cNvSpPr/>
          <p:nvPr/>
        </p:nvSpPr>
        <p:spPr bwMode="auto">
          <a:xfrm>
            <a:off x="459927" y="903285"/>
            <a:ext cx="4771753" cy="609196"/>
          </a:xfrm>
          <a:prstGeom prst="rightArrow">
            <a:avLst>
              <a:gd name="adj1" fmla="val 67922"/>
              <a:gd name="adj2" fmla="val 50000"/>
            </a:avLst>
          </a:prstGeom>
          <a:solidFill>
            <a:schemeClr val="accent2"/>
          </a:solidFill>
          <a:ln w="22225">
            <a:solidFill>
              <a:schemeClr val="accent2"/>
            </a:solidFill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90000"/>
            </a:pPr>
            <a:r>
              <a:rPr lang="de-DE" sz="1400" dirty="0">
                <a:solidFill>
                  <a:schemeClr val="bg1"/>
                </a:solidFill>
              </a:rPr>
              <a:t>Lösungen für konkrete Mobilitätsbedürfnisse</a:t>
            </a:r>
          </a:p>
        </p:txBody>
      </p:sp>
      <p:sp>
        <p:nvSpPr>
          <p:cNvPr id="26" name="Pfeil nach rechts 25"/>
          <p:cNvSpPr/>
          <p:nvPr/>
        </p:nvSpPr>
        <p:spPr bwMode="auto">
          <a:xfrm>
            <a:off x="459927" y="2347991"/>
            <a:ext cx="4771753" cy="609196"/>
          </a:xfrm>
          <a:prstGeom prst="rightArrow">
            <a:avLst>
              <a:gd name="adj1" fmla="val 67922"/>
              <a:gd name="adj2" fmla="val 50000"/>
            </a:avLst>
          </a:prstGeom>
          <a:solidFill>
            <a:schemeClr val="accent2"/>
          </a:solidFill>
          <a:ln w="22225">
            <a:solidFill>
              <a:schemeClr val="accent2"/>
            </a:solidFill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90000"/>
            </a:pPr>
            <a:r>
              <a:rPr lang="de-DE" sz="1400" dirty="0">
                <a:solidFill>
                  <a:schemeClr val="bg1"/>
                </a:solidFill>
              </a:rPr>
              <a:t>Nichtmotorisierte oder motorisierte Fahrzeuge</a:t>
            </a:r>
          </a:p>
        </p:txBody>
      </p:sp>
      <p:sp>
        <p:nvSpPr>
          <p:cNvPr id="27" name="Pfeil nach rechts 26"/>
          <p:cNvSpPr/>
          <p:nvPr/>
        </p:nvSpPr>
        <p:spPr bwMode="auto">
          <a:xfrm>
            <a:off x="459927" y="1625638"/>
            <a:ext cx="4771753" cy="609196"/>
          </a:xfrm>
          <a:prstGeom prst="rightArrow">
            <a:avLst>
              <a:gd name="adj1" fmla="val 67922"/>
              <a:gd name="adj2" fmla="val 50000"/>
            </a:avLst>
          </a:prstGeom>
          <a:solidFill>
            <a:schemeClr val="accent2"/>
          </a:solidFill>
          <a:ln w="22225">
            <a:solidFill>
              <a:schemeClr val="accent2"/>
            </a:solidFill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90000"/>
            </a:pPr>
            <a:r>
              <a:rPr lang="de-DE" sz="1400" dirty="0">
                <a:solidFill>
                  <a:schemeClr val="bg1"/>
                </a:solidFill>
              </a:rPr>
              <a:t>Auslegung für ein bestimmtes begrenztes Gebiet</a:t>
            </a:r>
          </a:p>
        </p:txBody>
      </p:sp>
      <p:sp>
        <p:nvSpPr>
          <p:cNvPr id="28" name="Pfeil nach rechts 27"/>
          <p:cNvSpPr/>
          <p:nvPr/>
        </p:nvSpPr>
        <p:spPr bwMode="auto">
          <a:xfrm>
            <a:off x="459927" y="3070344"/>
            <a:ext cx="4771753" cy="609196"/>
          </a:xfrm>
          <a:prstGeom prst="rightArrow">
            <a:avLst>
              <a:gd name="adj1" fmla="val 67922"/>
              <a:gd name="adj2" fmla="val 50000"/>
            </a:avLst>
          </a:prstGeom>
          <a:solidFill>
            <a:schemeClr val="accent2"/>
          </a:solidFill>
          <a:ln w="22225">
            <a:solidFill>
              <a:schemeClr val="accent2"/>
            </a:solidFill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90000"/>
            </a:pPr>
            <a:r>
              <a:rPr lang="de-DE" sz="1400" dirty="0">
                <a:solidFill>
                  <a:schemeClr val="bg1"/>
                </a:solidFill>
              </a:rPr>
              <a:t>Kleinere Fahrzeuge ausgelegt für kurze Strecken</a:t>
            </a:r>
          </a:p>
        </p:txBody>
      </p:sp>
      <p:sp>
        <p:nvSpPr>
          <p:cNvPr id="29" name="Pfeil nach rechts 28"/>
          <p:cNvSpPr/>
          <p:nvPr/>
        </p:nvSpPr>
        <p:spPr bwMode="auto">
          <a:xfrm>
            <a:off x="459927" y="3792698"/>
            <a:ext cx="4771753" cy="609196"/>
          </a:xfrm>
          <a:prstGeom prst="rightArrow">
            <a:avLst>
              <a:gd name="adj1" fmla="val 67922"/>
              <a:gd name="adj2" fmla="val 50000"/>
            </a:avLst>
          </a:prstGeom>
          <a:solidFill>
            <a:schemeClr val="accent2"/>
          </a:solidFill>
          <a:ln w="22225">
            <a:solidFill>
              <a:schemeClr val="accent2"/>
            </a:solidFill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90000"/>
            </a:pPr>
            <a:r>
              <a:rPr lang="de-DE" sz="1400" dirty="0">
                <a:solidFill>
                  <a:schemeClr val="bg1"/>
                </a:solidFill>
              </a:rPr>
              <a:t>Ergänzung für/durch weitere Mobilitätssysteme</a:t>
            </a:r>
          </a:p>
        </p:txBody>
      </p:sp>
    </p:spTree>
    <p:extLst>
      <p:ext uri="{BB962C8B-B14F-4D97-AF65-F5344CB8AC3E}">
        <p14:creationId xmlns:p14="http://schemas.microsoft.com/office/powerpoint/2010/main" val="234349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6724" t="29953" r="78469" b="50526"/>
          <a:stretch/>
        </p:blipFill>
        <p:spPr>
          <a:xfrm>
            <a:off x="460864" y="1011044"/>
            <a:ext cx="8223210" cy="3387600"/>
          </a:xfrm>
          <a:prstGeom prst="rect">
            <a:avLst/>
          </a:prstGeom>
        </p:spPr>
      </p:pic>
      <p:sp>
        <p:nvSpPr>
          <p:cNvPr id="17" name="Titel 1"/>
          <p:cNvSpPr txBox="1">
            <a:spLocks/>
          </p:cNvSpPr>
          <p:nvPr/>
        </p:nvSpPr>
        <p:spPr bwMode="auto">
          <a:xfrm>
            <a:off x="438174" y="153134"/>
            <a:ext cx="8470116" cy="4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Beispiel</a:t>
            </a:r>
            <a:r>
              <a:rPr lang="de-DE" alt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»</a:t>
            </a:r>
            <a:r>
              <a:rPr lang="de-DE" altLang="de-DE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Trafi</a:t>
            </a:r>
            <a:r>
              <a:rPr lang="de-DE" alt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 </a:t>
            </a:r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revolutioniert den Stadtverkehr in Vilnius</a:t>
            </a:r>
            <a:b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altLang="de-DE" sz="1600" kern="0" dirty="0" smtClean="0">
                <a:solidFill>
                  <a:schemeClr val="accent2"/>
                </a:solidFill>
                <a:cs typeface="Arial" panose="020B0604020202020204" pitchFamily="34" charset="0"/>
              </a:rPr>
              <a:t>Bus – Fahrrad – </a:t>
            </a:r>
            <a:r>
              <a:rPr lang="de-DE" altLang="de-DE" sz="1600" kern="0" dirty="0" err="1" smtClean="0">
                <a:solidFill>
                  <a:schemeClr val="accent2"/>
                </a:solidFill>
                <a:cs typeface="Arial" panose="020B0604020202020204" pitchFamily="34" charset="0"/>
              </a:rPr>
              <a:t>Carsharing</a:t>
            </a:r>
            <a:r>
              <a:rPr lang="de-DE" altLang="de-DE" sz="1600" kern="0" dirty="0" smtClean="0">
                <a:solidFill>
                  <a:schemeClr val="accent2"/>
                </a:solidFill>
                <a:cs typeface="Arial" panose="020B0604020202020204" pitchFamily="34" charset="0"/>
              </a:rPr>
              <a:t>: eine einzige App stimmt alle Verkehrsmittel aufeinander ab</a:t>
            </a:r>
            <a:endParaRPr lang="de-DE" altLang="de-DE" sz="1600" kern="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52"/>
          <p:cNvSpPr txBox="1">
            <a:spLocks noChangeArrowheads="1"/>
          </p:cNvSpPr>
          <p:nvPr/>
        </p:nvSpPr>
        <p:spPr bwMode="auto">
          <a:xfrm>
            <a:off x="365682" y="4328211"/>
            <a:ext cx="8303073" cy="29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de-DE"/>
            </a:defPPr>
            <a:lvl1pPr eaLnBrk="0" hangingPunct="0">
              <a:lnSpc>
                <a:spcPts val="1925"/>
              </a:lnSpc>
              <a:spcBef>
                <a:spcPts val="363"/>
              </a:spcBef>
              <a:buSzPct val="100000"/>
              <a:defRPr sz="600">
                <a:solidFill>
                  <a:schemeClr val="tx1">
                    <a:lumMod val="75000"/>
                    <a:lumOff val="25000"/>
                  </a:schemeClr>
                </a:solidFill>
                <a:latin typeface="Frutiger 55 Roman" pitchFamily="34" charset="0"/>
                <a:ea typeface="ＭＳ Ｐゴシック"/>
                <a:cs typeface="ＭＳ Ｐゴシック"/>
              </a:defRPr>
            </a:lvl1pPr>
          </a:lstStyle>
          <a:p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Frutiger LT Com 55 Roman" pitchFamily="34" charset="0"/>
                <a:ea typeface="+mn-ea"/>
                <a:cs typeface="Arial" pitchFamily="34" charset="0"/>
              </a:rPr>
              <a:t>Quelle: Spiegel Online (http://www.spiegel.de/wirtschaft/service/mobilitaet-in-vilnius-app-trafi-revolutioniert-den-stadtverkehr-a-1196674.html), 18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Frutiger LT Com 55 Roman" pitchFamily="34" charset="0"/>
                <a:ea typeface="+mn-ea"/>
                <a:cs typeface="Arial" pitchFamily="34" charset="0"/>
              </a:rPr>
              <a:t>. März 2018</a:t>
            </a:r>
            <a:endParaRPr lang="de-DE" dirty="0">
              <a:solidFill>
                <a:schemeClr val="bg1">
                  <a:lumMod val="65000"/>
                </a:schemeClr>
              </a:solidFill>
              <a:latin typeface="Frutiger LT Com 55 Roman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451236" y="1024106"/>
            <a:ext cx="8245900" cy="3387919"/>
          </a:xfrm>
          <a:prstGeom prst="rect">
            <a:avLst/>
          </a:prstGeom>
          <a:solidFill>
            <a:schemeClr val="bg1">
              <a:alpha val="64000"/>
            </a:schemeClr>
          </a:solidFill>
          <a:ln w="28575"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  <a:buClr>
                <a:schemeClr val="folHlink"/>
              </a:buClr>
              <a:buSzPct val="90000"/>
            </a:pPr>
            <a:endParaRPr lang="de-DE" dirty="0" err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/>
          <a:srcRect l="3738" t="14504" r="74148" b="14846"/>
          <a:stretch/>
        </p:blipFill>
        <p:spPr>
          <a:xfrm>
            <a:off x="1340870" y="1344496"/>
            <a:ext cx="2767702" cy="2763306"/>
          </a:xfrm>
          <a:prstGeom prst="rect">
            <a:avLst/>
          </a:prstGeom>
          <a:ln w="22225">
            <a:solidFill>
              <a:schemeClr val="bg1"/>
            </a:solidFill>
          </a:ln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302313" y="1328132"/>
            <a:ext cx="4381760" cy="1946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 defTabSz="828675"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1pPr>
            <a:lvl2pPr marL="549275" defTabSz="828675"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2pPr>
            <a:lvl3pPr marL="1096963" defTabSz="828675"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3pPr>
            <a:lvl4pPr marL="1646238" defTabSz="828675"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4pPr>
            <a:lvl5pPr marL="2195513" defTabSz="828675"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5pPr>
            <a:lvl6pPr marL="2652713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9913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67113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4313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450"/>
              </a:spcBef>
              <a:buClr>
                <a:schemeClr val="tx2"/>
              </a:buClr>
            </a:pPr>
            <a:r>
              <a:rPr lang="de-DE" sz="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de-D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/>
            </a:r>
            <a:br>
              <a:rPr lang="de-D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</a:br>
            <a:r>
              <a:rPr lang="de-DE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    Zentrale Bausteine der Verkehrswende:</a:t>
            </a:r>
          </a:p>
          <a:p>
            <a:pPr marL="450850" indent="-182563">
              <a:spcBef>
                <a:spcPts val="45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1200" dirty="0" smtClean="0">
                <a:solidFill>
                  <a:srgbClr val="000000"/>
                </a:solidFill>
                <a:latin typeface="Frutiger LT Com 55 Roman" pitchFamily="34" charset="0"/>
              </a:rPr>
              <a:t>Echtzeitkarte mit aktuellen Positionen von Bussen, Trolleys und Citybikes sowie Uber- und aktuellen </a:t>
            </a:r>
            <a:r>
              <a:rPr lang="de-DE" sz="1200" dirty="0" err="1" smtClean="0">
                <a:solidFill>
                  <a:srgbClr val="000000"/>
                </a:solidFill>
                <a:latin typeface="Frutiger LT Com 55 Roman" pitchFamily="34" charset="0"/>
              </a:rPr>
              <a:t>Carsharing</a:t>
            </a:r>
            <a:r>
              <a:rPr lang="de-DE" sz="1200" dirty="0" smtClean="0">
                <a:solidFill>
                  <a:srgbClr val="000000"/>
                </a:solidFill>
                <a:latin typeface="Frutiger LT Com 55 Roman" pitchFamily="34" charset="0"/>
              </a:rPr>
              <a:t>-Fahrzeugen</a:t>
            </a:r>
            <a:endParaRPr lang="de-DE" sz="1200" dirty="0">
              <a:solidFill>
                <a:srgbClr val="000000"/>
              </a:solidFill>
              <a:latin typeface="Frutiger LT Com 55 Roman" pitchFamily="34" charset="0"/>
            </a:endParaRPr>
          </a:p>
          <a:p>
            <a:pPr marL="450850" indent="-182563">
              <a:spcBef>
                <a:spcPts val="45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1200" dirty="0" smtClean="0">
                <a:solidFill>
                  <a:srgbClr val="000000"/>
                </a:solidFill>
                <a:latin typeface="Frutiger LT Com 55 Roman" pitchFamily="34" charset="0"/>
              </a:rPr>
              <a:t>Zusatzinformationen zu Staus, Baustellen und Wetter</a:t>
            </a:r>
            <a:endParaRPr lang="de-DE" sz="1200" dirty="0">
              <a:solidFill>
                <a:srgbClr val="000000"/>
              </a:solidFill>
              <a:latin typeface="Frutiger LT Com 55 Roman" pitchFamily="34" charset="0"/>
            </a:endParaRPr>
          </a:p>
          <a:p>
            <a:pPr marL="450850" indent="-182563">
              <a:spcBef>
                <a:spcPts val="45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1200" dirty="0" smtClean="0">
                <a:solidFill>
                  <a:srgbClr val="000000"/>
                </a:solidFill>
                <a:latin typeface="Frutiger LT Com 55 Roman" pitchFamily="34" charset="0"/>
              </a:rPr>
              <a:t>Vorschläge zur intermodalen Verkehrsmittelwahl gemäß Nutzerpräferenzen (z.B. besonders günstig, mehr Bewegung oder besonders bequem)</a:t>
            </a:r>
            <a:br>
              <a:rPr lang="de-DE" sz="1200" dirty="0" smtClean="0">
                <a:solidFill>
                  <a:srgbClr val="000000"/>
                </a:solidFill>
                <a:latin typeface="Frutiger LT Com 55 Roman" pitchFamily="34" charset="0"/>
              </a:rPr>
            </a:br>
            <a:r>
              <a:rPr lang="de-DE" sz="300" dirty="0" smtClean="0">
                <a:solidFill>
                  <a:srgbClr val="000000"/>
                </a:solidFill>
                <a:latin typeface="Frutiger LT Com 55 Roman" pitchFamily="34" charset="0"/>
              </a:rPr>
              <a:t> </a:t>
            </a:r>
            <a:endParaRPr lang="de-DE" sz="1200" dirty="0">
              <a:solidFill>
                <a:srgbClr val="000000"/>
              </a:solidFill>
              <a:latin typeface="Frutiger LT Com 55 Roma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9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el 1"/>
          <p:cNvSpPr>
            <a:spLocks noGrp="1"/>
          </p:cNvSpPr>
          <p:nvPr>
            <p:ph type="title"/>
          </p:nvPr>
        </p:nvSpPr>
        <p:spPr>
          <a:xfrm>
            <a:off x="440638" y="155240"/>
            <a:ext cx="8706388" cy="726541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kern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Beispiel</a:t>
            </a:r>
            <a: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Projekt »</a:t>
            </a:r>
            <a:r>
              <a:rPr lang="de-DE" kern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logSPAZE</a:t>
            </a:r>
            <a: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</a:t>
            </a:r>
            <a:r>
              <a:rPr lang="de-DE" kern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de-DE" kern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600" dirty="0">
                <a:solidFill>
                  <a:schemeClr val="accent2"/>
                </a:solidFill>
                <a:cs typeface="Arial" panose="020B0604020202020204" pitchFamily="34" charset="0"/>
                <a:sym typeface="Calibri"/>
              </a:rPr>
              <a:t>Stuttgarter Pilotprojekt zu alternativen Zustellkonzepten in der Innenstadt</a:t>
            </a:r>
            <a:endParaRPr lang="en-US" sz="1600" dirty="0">
              <a:solidFill>
                <a:schemeClr val="accent2"/>
              </a:solidFill>
              <a:cs typeface="Arial" panose="020B0604020202020204" pitchFamily="34" charset="0"/>
              <a:sym typeface="Calibri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579" y="87048"/>
            <a:ext cx="955129" cy="679611"/>
          </a:xfrm>
          <a:prstGeom prst="rect">
            <a:avLst/>
          </a:prstGeom>
        </p:spPr>
      </p:pic>
      <p:sp>
        <p:nvSpPr>
          <p:cNvPr id="12" name="Inhaltsplatzhalter 19"/>
          <p:cNvSpPr>
            <a:spLocks noGrp="1"/>
          </p:cNvSpPr>
          <p:nvPr>
            <p:ph idx="1"/>
          </p:nvPr>
        </p:nvSpPr>
        <p:spPr>
          <a:xfrm>
            <a:off x="455717" y="1019264"/>
            <a:ext cx="7777607" cy="3561869"/>
          </a:xfrm>
        </p:spPr>
        <p:txBody>
          <a:bodyPr/>
          <a:lstStyle/>
          <a:p>
            <a:pPr marL="0" lvl="0" indent="0">
              <a:buNone/>
            </a:pPr>
            <a:r>
              <a:rPr lang="de-DE" sz="16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Zielsetzungen:</a:t>
            </a:r>
            <a:endParaRPr lang="de-DE" sz="16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265113" lvl="0" indent="-265113"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Reduktion des motorisierten Lieferverkehrs 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 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der Innenstadt</a:t>
            </a:r>
          </a:p>
          <a:p>
            <a:pPr marL="265113" lvl="0" indent="-265113"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Proaktives Testen neuer Zustellkonzepte</a:t>
            </a:r>
          </a:p>
          <a:p>
            <a:pPr marL="265113" lvl="0" indent="-265113"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Direktvergleich von alternativen und 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konventionellen 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Zustellmethoden</a:t>
            </a:r>
          </a:p>
          <a:p>
            <a:endParaRPr lang="de-DE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de-DE" sz="16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Konzeption:</a:t>
            </a:r>
            <a:endParaRPr lang="de-DE" sz="16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265113" indent="-265113"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Zustellung auf letzter Meile von drei Mikrohubs</a:t>
            </a:r>
          </a:p>
          <a:p>
            <a:pPr marL="265113" indent="-265113"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Projektpartner 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UPS und Deutsche Post DHL</a:t>
            </a:r>
          </a:p>
          <a:p>
            <a:pPr marL="265113" indent="-265113"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Einsatz 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von </a:t>
            </a:r>
            <a:r>
              <a:rPr lang="de-DE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Streetscootern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de-DE" sz="1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Cubicycles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Lastenrädern, 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sowie </a:t>
            </a:r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Fußzustellung (Sackkarre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9" r="-76" b="15233"/>
          <a:stretch/>
        </p:blipFill>
        <p:spPr bwMode="auto">
          <a:xfrm>
            <a:off x="5444072" y="908181"/>
            <a:ext cx="3240000" cy="182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Bildergebnis für cubicycle dh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22711" r="3629" b="20590"/>
          <a:stretch/>
        </p:blipFill>
        <p:spPr bwMode="auto">
          <a:xfrm>
            <a:off x="5444073" y="2890511"/>
            <a:ext cx="3240000" cy="142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52"/>
          <p:cNvSpPr txBox="1">
            <a:spLocks noChangeArrowheads="1"/>
          </p:cNvSpPr>
          <p:nvPr/>
        </p:nvSpPr>
        <p:spPr bwMode="auto">
          <a:xfrm>
            <a:off x="5348243" y="4190602"/>
            <a:ext cx="3176335" cy="29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de-DE"/>
            </a:defPPr>
            <a:lvl1pPr eaLnBrk="0" hangingPunct="0">
              <a:lnSpc>
                <a:spcPts val="1925"/>
              </a:lnSpc>
              <a:spcBef>
                <a:spcPts val="363"/>
              </a:spcBef>
              <a:buSzPct val="100000"/>
              <a:defRPr sz="600">
                <a:solidFill>
                  <a:schemeClr val="tx1">
                    <a:lumMod val="75000"/>
                    <a:lumOff val="25000"/>
                  </a:schemeClr>
                </a:solidFill>
                <a:latin typeface="Frutiger 55 Roman" pitchFamily="34" charset="0"/>
                <a:ea typeface="ＭＳ Ｐゴシック"/>
                <a:cs typeface="ＭＳ Ｐゴシック"/>
              </a:defRPr>
            </a:lvl1pPr>
          </a:lstStyle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Bild: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Cubicycles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DPDHL</a:t>
            </a:r>
          </a:p>
        </p:txBody>
      </p:sp>
      <p:sp>
        <p:nvSpPr>
          <p:cNvPr id="16" name="Text Box 52"/>
          <p:cNvSpPr txBox="1">
            <a:spLocks noChangeArrowheads="1"/>
          </p:cNvSpPr>
          <p:nvPr/>
        </p:nvSpPr>
        <p:spPr bwMode="auto">
          <a:xfrm>
            <a:off x="5348243" y="2601246"/>
            <a:ext cx="3176335" cy="29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de-DE"/>
            </a:defPPr>
            <a:lvl1pPr eaLnBrk="0" hangingPunct="0">
              <a:lnSpc>
                <a:spcPts val="1925"/>
              </a:lnSpc>
              <a:spcBef>
                <a:spcPts val="363"/>
              </a:spcBef>
              <a:buSzPct val="100000"/>
              <a:defRPr sz="600">
                <a:solidFill>
                  <a:schemeClr val="tx1">
                    <a:lumMod val="75000"/>
                    <a:lumOff val="25000"/>
                  </a:schemeClr>
                </a:solidFill>
                <a:latin typeface="Frutiger 55 Roman" pitchFamily="34" charset="0"/>
                <a:ea typeface="ＭＳ Ｐゴシック"/>
                <a:cs typeface="ＭＳ Ｐゴシック"/>
              </a:defRPr>
            </a:lvl1pPr>
          </a:lstStyle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Bild: Wechselbrücke Standort Kienestraße, Fraunhofer IAO</a:t>
            </a:r>
          </a:p>
        </p:txBody>
      </p:sp>
    </p:spTree>
    <p:extLst>
      <p:ext uri="{BB962C8B-B14F-4D97-AF65-F5344CB8AC3E}">
        <p14:creationId xmlns:p14="http://schemas.microsoft.com/office/powerpoint/2010/main" val="79235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el 1"/>
          <p:cNvSpPr>
            <a:spLocks noGrp="1"/>
          </p:cNvSpPr>
          <p:nvPr>
            <p:ph type="title"/>
          </p:nvPr>
        </p:nvSpPr>
        <p:spPr>
          <a:xfrm>
            <a:off x="440638" y="155240"/>
            <a:ext cx="8706388" cy="726541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e-DE" kern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Beispiel: </a:t>
            </a:r>
            <a: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Projekt »</a:t>
            </a:r>
            <a:r>
              <a:rPr lang="de-DE" kern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Park_up</a:t>
            </a:r>
            <a: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</a:t>
            </a:r>
            <a:r>
              <a:rPr lang="de-DE" kern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de-DE" kern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600" dirty="0" smtClean="0">
                <a:solidFill>
                  <a:schemeClr val="accent2"/>
                </a:solidFill>
                <a:cs typeface="Arial" panose="020B0604020202020204" pitchFamily="34" charset="0"/>
                <a:sym typeface="Calibri"/>
              </a:rPr>
              <a:t>Intelligente Parkflächennutzung für City-Logistik</a:t>
            </a:r>
            <a:endParaRPr lang="en-US" sz="1600" dirty="0">
              <a:solidFill>
                <a:schemeClr val="accent2"/>
              </a:solidFill>
              <a:cs typeface="Arial" panose="020B0604020202020204" pitchFamily="34" charset="0"/>
              <a:sym typeface="Calibri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699" y="75974"/>
            <a:ext cx="1800000" cy="466825"/>
          </a:xfrm>
          <a:prstGeom prst="rect">
            <a:avLst/>
          </a:prstGeom>
        </p:spPr>
      </p:pic>
      <p:pic>
        <p:nvPicPr>
          <p:cNvPr id="11" name="Picture 2" descr="Bildergebnis für logo evopar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105" y="63716"/>
            <a:ext cx="1800510" cy="56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072" y="690989"/>
            <a:ext cx="1800000" cy="524818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r="5422"/>
          <a:stretch/>
        </p:blipFill>
        <p:spPr>
          <a:xfrm>
            <a:off x="459927" y="1056133"/>
            <a:ext cx="5025868" cy="3348000"/>
          </a:xfrm>
          <a:prstGeom prst="rect">
            <a:avLst/>
          </a:prstGeom>
        </p:spPr>
      </p:pic>
      <p:sp>
        <p:nvSpPr>
          <p:cNvPr id="14" name="Inhaltsplatzhalter 19"/>
          <p:cNvSpPr>
            <a:spLocks noGrp="1"/>
          </p:cNvSpPr>
          <p:nvPr>
            <p:ph idx="1"/>
          </p:nvPr>
        </p:nvSpPr>
        <p:spPr>
          <a:xfrm>
            <a:off x="5649857" y="1019264"/>
            <a:ext cx="3186515" cy="3561869"/>
          </a:xfrm>
        </p:spPr>
        <p:txBody>
          <a:bodyPr/>
          <a:lstStyle/>
          <a:p>
            <a:pPr marL="0" lvl="0" indent="0">
              <a:buNone/>
            </a:pPr>
            <a:r>
              <a:rPr lang="de-DE" sz="16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Konzeption:</a:t>
            </a:r>
            <a:endParaRPr lang="de-DE" sz="16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265113" lvl="0" indent="-265113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Parkflächen </a:t>
            </a:r>
            <a:r>
              <a:rPr lang="de-DE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können von </a:t>
            </a:r>
            <a: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Logistik-</a:t>
            </a:r>
            <a:b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unternehmen </a:t>
            </a:r>
            <a:r>
              <a:rPr lang="de-DE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bedarfsorientiert </a:t>
            </a:r>
            <a: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an- </a:t>
            </a:r>
            <a:r>
              <a:rPr lang="de-DE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und abgemietet werden</a:t>
            </a:r>
          </a:p>
          <a:p>
            <a:pPr marL="265113" lvl="0" indent="-265113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Bereitstellung </a:t>
            </a:r>
            <a:r>
              <a:rPr lang="de-DE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der Flächen und </a:t>
            </a:r>
            <a:br>
              <a:rPr lang="de-DE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3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Bepreisung</a:t>
            </a:r>
            <a: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erfolgen </a:t>
            </a:r>
            <a: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kontext-</a:t>
            </a:r>
            <a:b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abhängig </a:t>
            </a:r>
            <a:r>
              <a:rPr lang="de-DE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(Auslastung, Verkehr</a:t>
            </a:r>
            <a: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b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0" indent="0">
              <a:buNone/>
            </a:pPr>
            <a:r>
              <a:rPr lang="de-DE" sz="16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Projektkonsortium:</a:t>
            </a:r>
            <a:endParaRPr lang="de-DE" sz="1600" b="1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pPr marL="265113" lvl="0" indent="-265113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Fraunhofer IAO: </a:t>
            </a:r>
            <a: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Anforderungs-analysen</a:t>
            </a:r>
            <a:r>
              <a:rPr lang="de-DE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Wirkzusammenhänge </a:t>
            </a:r>
            <a: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und </a:t>
            </a:r>
            <a:r>
              <a:rPr lang="de-DE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Algorithmen</a:t>
            </a:r>
          </a:p>
          <a:p>
            <a:pPr marL="265113" lvl="0" indent="-265113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1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Evopark</a:t>
            </a:r>
            <a:r>
              <a:rPr lang="de-DE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GmbH: </a:t>
            </a:r>
            <a: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Abrechnungs-, Buchungs-</a:t>
            </a:r>
            <a:r>
              <a:rPr lang="de-DE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de-DE" sz="13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Reservierungssysteme</a:t>
            </a:r>
            <a:endParaRPr lang="de-DE" sz="1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65113" lvl="0" indent="-265113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1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Velocarrier</a:t>
            </a:r>
            <a:r>
              <a:rPr lang="de-DE" sz="1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Mikrologistik-Systeme und Erprobung </a:t>
            </a:r>
            <a:endParaRPr lang="de-DE" sz="13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0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8487" y="151710"/>
            <a:ext cx="8424863" cy="1107996"/>
          </a:xfrm>
        </p:spPr>
        <p:txBody>
          <a:bodyPr/>
          <a:lstStyle/>
          <a:p>
            <a: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Innovationssystem im Wandel</a:t>
            </a:r>
            <a:b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800" kern="1200" dirty="0" smtClean="0">
                <a:solidFill>
                  <a:schemeClr val="accent2"/>
                </a:solidFill>
                <a:cs typeface="Arial" panose="020B0604020202020204" pitchFamily="34" charset="0"/>
              </a:rPr>
              <a:t>Die </a:t>
            </a:r>
            <a:r>
              <a:rPr lang="de-DE" sz="1800" kern="1200" dirty="0">
                <a:solidFill>
                  <a:schemeClr val="accent2"/>
                </a:solidFill>
                <a:cs typeface="Arial" panose="020B0604020202020204" pitchFamily="34" charset="0"/>
              </a:rPr>
              <a:t>Umsätze in der Automobilindustrie werden sich signifikant </a:t>
            </a:r>
            <a:r>
              <a:rPr lang="de-DE" sz="1800" kern="1200" dirty="0" smtClean="0">
                <a:solidFill>
                  <a:schemeClr val="accent2"/>
                </a:solidFill>
                <a:cs typeface="Arial" panose="020B0604020202020204" pitchFamily="34" charset="0"/>
              </a:rPr>
              <a:t>verändern</a:t>
            </a:r>
            <a:endParaRPr lang="de-DE" sz="1800" kern="12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mtClean="0"/>
              <a:t> 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 bwMode="auto">
          <a:xfrm>
            <a:off x="462299" y="914502"/>
            <a:ext cx="5053676" cy="249986"/>
          </a:xfrm>
          <a:prstGeom prst="rect">
            <a:avLst/>
          </a:prstGeom>
          <a:solidFill>
            <a:schemeClr val="accent2"/>
          </a:solidFill>
          <a:ln w="22225">
            <a:solidFill>
              <a:schemeClr val="accent2"/>
            </a:solidFill>
            <a:round/>
            <a:headEnd type="arrow" w="med" len="med"/>
            <a:tailEnd type="none" w="med" len="med"/>
          </a:ln>
          <a:effectLst/>
          <a:extLst/>
        </p:spPr>
        <p:txBody>
          <a:bodyPr wrap="none" rtlCol="0" anchor="ctr"/>
          <a:lstStyle/>
          <a:p>
            <a:pPr algn="ctr"/>
            <a:r>
              <a:rPr lang="de-DE" sz="1200" b="1" dirty="0">
                <a:solidFill>
                  <a:schemeClr val="bg1"/>
                </a:solidFill>
                <a:latin typeface="+mj-lt"/>
              </a:rPr>
              <a:t>Umsatzpotenziale </a:t>
            </a:r>
            <a:r>
              <a:rPr lang="de-DE" sz="1200" b="1" dirty="0" smtClean="0">
                <a:solidFill>
                  <a:schemeClr val="bg1"/>
                </a:solidFill>
                <a:latin typeface="+mj-lt"/>
              </a:rPr>
              <a:t>in 2030 </a:t>
            </a:r>
            <a:r>
              <a:rPr lang="de-DE" sz="1200" b="1" dirty="0">
                <a:solidFill>
                  <a:schemeClr val="bg1"/>
                </a:solidFill>
                <a:latin typeface="+mj-lt"/>
              </a:rPr>
              <a:t>im Vergleich zu Umsätzen </a:t>
            </a:r>
            <a:r>
              <a:rPr lang="de-DE" sz="1200" b="1" dirty="0" smtClean="0">
                <a:solidFill>
                  <a:schemeClr val="bg1"/>
                </a:solidFill>
                <a:latin typeface="+mj-lt"/>
              </a:rPr>
              <a:t>in </a:t>
            </a:r>
            <a:r>
              <a:rPr lang="de-DE" sz="1200" b="1" dirty="0">
                <a:solidFill>
                  <a:schemeClr val="bg1"/>
                </a:solidFill>
                <a:latin typeface="+mj-lt"/>
              </a:rPr>
              <a:t>2016 </a:t>
            </a:r>
          </a:p>
        </p:txBody>
      </p:sp>
      <p:sp>
        <p:nvSpPr>
          <p:cNvPr id="14" name="Rechteck 13"/>
          <p:cNvSpPr/>
          <p:nvPr/>
        </p:nvSpPr>
        <p:spPr bwMode="auto">
          <a:xfrm>
            <a:off x="5584042" y="914501"/>
            <a:ext cx="3099583" cy="249986"/>
          </a:xfrm>
          <a:prstGeom prst="rect">
            <a:avLst/>
          </a:prstGeom>
          <a:solidFill>
            <a:schemeClr val="accent2"/>
          </a:solidFill>
          <a:ln w="22225">
            <a:solidFill>
              <a:schemeClr val="accent2"/>
            </a:solidFill>
            <a:round/>
            <a:headEnd type="arrow" w="med" len="med"/>
            <a:tailEnd type="none" w="med" len="med"/>
          </a:ln>
          <a:effectLst/>
          <a:extLst/>
        </p:spPr>
        <p:txBody>
          <a:bodyPr wrap="none" rtlCol="0" anchor="ctr"/>
          <a:lstStyle/>
          <a:p>
            <a:pPr algn="ctr"/>
            <a:r>
              <a:rPr lang="de-DE" sz="1200" b="1" dirty="0">
                <a:solidFill>
                  <a:schemeClr val="bg1"/>
                </a:solidFill>
                <a:latin typeface="+mj-lt"/>
              </a:rPr>
              <a:t>Umsatzanteile Antriebstechnik in 2030</a:t>
            </a:r>
          </a:p>
        </p:txBody>
      </p:sp>
      <p:sp>
        <p:nvSpPr>
          <p:cNvPr id="15" name="Rechteck 14"/>
          <p:cNvSpPr/>
          <p:nvPr/>
        </p:nvSpPr>
        <p:spPr bwMode="auto">
          <a:xfrm>
            <a:off x="462299" y="1164487"/>
            <a:ext cx="5053272" cy="3226954"/>
          </a:xfrm>
          <a:prstGeom prst="rect">
            <a:avLst/>
          </a:prstGeom>
          <a:noFill/>
          <a:ln w="22225">
            <a:solidFill>
              <a:schemeClr val="accent2"/>
            </a:solidFill>
            <a:round/>
            <a:headEnd type="arrow" w="med" len="med"/>
            <a:tailEnd type="none" w="med" len="med"/>
          </a:ln>
          <a:effectLst/>
          <a:extLst/>
        </p:spPr>
        <p:txBody>
          <a:bodyPr wrap="none" rtlCol="0" anchor="ctr"/>
          <a:lstStyle/>
          <a:p>
            <a:pPr algn="ctr"/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5583637" y="1164485"/>
            <a:ext cx="3099988" cy="3226954"/>
          </a:xfrm>
          <a:prstGeom prst="rect">
            <a:avLst/>
          </a:prstGeom>
          <a:noFill/>
          <a:ln w="22225">
            <a:solidFill>
              <a:schemeClr val="accent2"/>
            </a:solidFill>
            <a:round/>
            <a:headEnd type="arrow" w="med" len="med"/>
            <a:tailEnd type="none" w="med" len="med"/>
          </a:ln>
          <a:effectLst/>
          <a:extLst/>
        </p:spPr>
        <p:txBody>
          <a:bodyPr wrap="none" rtlCol="0" anchor="ctr"/>
          <a:lstStyle/>
          <a:p>
            <a:pPr algn="ctr"/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539" r="244" b="382"/>
          <a:stretch/>
        </p:blipFill>
        <p:spPr bwMode="auto">
          <a:xfrm>
            <a:off x="475551" y="1153839"/>
            <a:ext cx="5056057" cy="32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 Box 52"/>
          <p:cNvSpPr txBox="1">
            <a:spLocks noChangeArrowheads="1"/>
          </p:cNvSpPr>
          <p:nvPr/>
        </p:nvSpPr>
        <p:spPr bwMode="auto">
          <a:xfrm>
            <a:off x="365682" y="4307501"/>
            <a:ext cx="8303073" cy="33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de-DE"/>
            </a:defPPr>
            <a:lvl1pPr eaLnBrk="0" hangingPunct="0">
              <a:lnSpc>
                <a:spcPts val="1925"/>
              </a:lnSpc>
              <a:spcBef>
                <a:spcPts val="363"/>
              </a:spcBef>
              <a:buSzPct val="100000"/>
              <a:defRPr sz="600">
                <a:solidFill>
                  <a:schemeClr val="tx1">
                    <a:lumMod val="75000"/>
                    <a:lumOff val="25000"/>
                  </a:schemeClr>
                </a:solidFill>
                <a:latin typeface="Frutiger 55 Roman" pitchFamily="34" charset="0"/>
                <a:ea typeface="ＭＳ Ｐゴシック"/>
                <a:cs typeface="ＭＳ Ｐゴシック"/>
              </a:defRPr>
            </a:lvl1pPr>
          </a:lstStyle>
          <a:p>
            <a:r>
              <a:rPr lang="de-DE" dirty="0">
                <a:solidFill>
                  <a:schemeClr val="bg1">
                    <a:lumMod val="65000"/>
                  </a:schemeClr>
                </a:solidFill>
                <a:latin typeface="Frutiger LT Com 55 Roman" pitchFamily="34" charset="0"/>
                <a:ea typeface="+mn-ea"/>
                <a:cs typeface="Arial" pitchFamily="34" charset="0"/>
              </a:rPr>
              <a:t>Quelle: Zukunftsstudie für die Automobilindustrie Saarland (Basis-Szenario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Frutiger LT Com 55 Roman" pitchFamily="34" charset="0"/>
                <a:ea typeface="+mn-ea"/>
                <a:cs typeface="Arial" pitchFamily="34" charset="0"/>
              </a:rPr>
              <a:t>), 2017</a:t>
            </a:r>
            <a:endParaRPr lang="de-DE" dirty="0">
              <a:solidFill>
                <a:schemeClr val="bg1">
                  <a:lumMod val="65000"/>
                </a:schemeClr>
              </a:solidFill>
              <a:latin typeface="Frutiger LT Com 55 Roman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1" name="Diagramm 10"/>
          <p:cNvGraphicFramePr/>
          <p:nvPr>
            <p:extLst/>
          </p:nvPr>
        </p:nvGraphicFramePr>
        <p:xfrm>
          <a:off x="5720578" y="1099296"/>
          <a:ext cx="2850305" cy="3328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0369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466683" y="900561"/>
            <a:ext cx="8215200" cy="3521767"/>
            <a:chOff x="466683" y="1014861"/>
            <a:chExt cx="8215200" cy="3521767"/>
          </a:xfrm>
        </p:grpSpPr>
        <p:sp>
          <p:nvSpPr>
            <p:cNvPr id="91" name="Rechteck 90"/>
            <p:cNvSpPr/>
            <p:nvPr/>
          </p:nvSpPr>
          <p:spPr bwMode="auto">
            <a:xfrm>
              <a:off x="466683" y="1014861"/>
              <a:ext cx="8215200" cy="350817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</a:pP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4" name="Rechteck 93"/>
            <p:cNvSpPr/>
            <p:nvPr/>
          </p:nvSpPr>
          <p:spPr bwMode="auto">
            <a:xfrm>
              <a:off x="786179" y="1768243"/>
              <a:ext cx="837628" cy="168681"/>
            </a:xfrm>
            <a:prstGeom prst="rect">
              <a:avLst/>
            </a:prstGeom>
            <a:solidFill>
              <a:srgbClr val="25BAE2">
                <a:lumMod val="75000"/>
              </a:srgbClr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</a:rPr>
                <a:t>Automatisierung</a:t>
              </a:r>
            </a:p>
          </p:txBody>
        </p:sp>
        <p:sp>
          <p:nvSpPr>
            <p:cNvPr id="97" name="Rechteck 96"/>
            <p:cNvSpPr/>
            <p:nvPr/>
          </p:nvSpPr>
          <p:spPr bwMode="auto">
            <a:xfrm>
              <a:off x="786180" y="1555172"/>
              <a:ext cx="837628" cy="16868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</a:rPr>
                <a:t>Elektrifizierung</a:t>
              </a:r>
            </a:p>
          </p:txBody>
        </p:sp>
        <p:sp>
          <p:nvSpPr>
            <p:cNvPr id="98" name="Rechteck 97"/>
            <p:cNvSpPr/>
            <p:nvPr/>
          </p:nvSpPr>
          <p:spPr bwMode="auto">
            <a:xfrm>
              <a:off x="786179" y="1976875"/>
              <a:ext cx="837628" cy="168681"/>
            </a:xfrm>
            <a:prstGeom prst="rect">
              <a:avLst/>
            </a:prstGeom>
            <a:solidFill>
              <a:srgbClr val="EB6A0A"/>
            </a:solidFill>
            <a:ln>
              <a:noFill/>
            </a:ln>
            <a:effectLst/>
            <a:ex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de-DE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</a:rPr>
                <a:t>Vernetzung</a:t>
              </a:r>
            </a:p>
          </p:txBody>
        </p:sp>
        <p:sp>
          <p:nvSpPr>
            <p:cNvPr id="105" name="AutoShape 32"/>
            <p:cNvSpPr>
              <a:spLocks noChangeArrowheads="1"/>
            </p:cNvSpPr>
            <p:nvPr/>
          </p:nvSpPr>
          <p:spPr bwMode="auto">
            <a:xfrm rot="19525226">
              <a:off x="4383611" y="2825745"/>
              <a:ext cx="2073158" cy="291493"/>
            </a:xfrm>
            <a:prstGeom prst="rightArrow">
              <a:avLst>
                <a:gd name="adj1" fmla="val 45176"/>
                <a:gd name="adj2" fmla="val 94638"/>
              </a:avLst>
            </a:prstGeom>
            <a:solidFill>
              <a:srgbClr val="25BAE2">
                <a:lumMod val="75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112" name="AutoShape 19"/>
            <p:cNvSpPr>
              <a:spLocks noChangeArrowheads="1"/>
            </p:cNvSpPr>
            <p:nvPr/>
          </p:nvSpPr>
          <p:spPr bwMode="auto">
            <a:xfrm rot="18310561">
              <a:off x="5774979" y="2486267"/>
              <a:ext cx="1106898" cy="301118"/>
            </a:xfrm>
            <a:prstGeom prst="rightArrow">
              <a:avLst>
                <a:gd name="adj1" fmla="val 45176"/>
                <a:gd name="adj2" fmla="val 94571"/>
              </a:avLst>
            </a:prstGeom>
            <a:gradFill>
              <a:gsLst>
                <a:gs pos="0">
                  <a:srgbClr val="00B050"/>
                </a:gs>
                <a:gs pos="100000">
                  <a:srgbClr val="EB6A0A"/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114" name="Line 6"/>
            <p:cNvSpPr>
              <a:spLocks noChangeShapeType="1"/>
            </p:cNvSpPr>
            <p:nvPr/>
          </p:nvSpPr>
          <p:spPr bwMode="auto">
            <a:xfrm rot="16200000">
              <a:off x="4747367" y="-436769"/>
              <a:ext cx="14657" cy="664240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0" name="AutoShape 32"/>
            <p:cNvSpPr>
              <a:spLocks noChangeArrowheads="1"/>
            </p:cNvSpPr>
            <p:nvPr/>
          </p:nvSpPr>
          <p:spPr bwMode="auto">
            <a:xfrm rot="17407739">
              <a:off x="6566993" y="2475675"/>
              <a:ext cx="939335" cy="301117"/>
            </a:xfrm>
            <a:prstGeom prst="rightArrow">
              <a:avLst>
                <a:gd name="adj1" fmla="val 45176"/>
                <a:gd name="adj2" fmla="val 94571"/>
              </a:avLst>
            </a:prstGeom>
            <a:solidFill>
              <a:srgbClr val="00B050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125" name="AutoShape 32"/>
            <p:cNvSpPr>
              <a:spLocks noChangeArrowheads="1"/>
            </p:cNvSpPr>
            <p:nvPr/>
          </p:nvSpPr>
          <p:spPr bwMode="auto">
            <a:xfrm rot="20428554">
              <a:off x="2178992" y="2878256"/>
              <a:ext cx="3917538" cy="291493"/>
            </a:xfrm>
            <a:prstGeom prst="rightArrow">
              <a:avLst>
                <a:gd name="adj1" fmla="val 45176"/>
                <a:gd name="adj2" fmla="val 94638"/>
              </a:avLst>
            </a:prstGeom>
            <a:solidFill>
              <a:srgbClr val="25BAE2">
                <a:lumMod val="75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128" name="Line 5"/>
            <p:cNvSpPr>
              <a:spLocks noChangeShapeType="1"/>
            </p:cNvSpPr>
            <p:nvPr/>
          </p:nvSpPr>
          <p:spPr bwMode="auto">
            <a:xfrm>
              <a:off x="4409885" y="1354339"/>
              <a:ext cx="0" cy="309233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9" name="Rectangle 49"/>
            <p:cNvSpPr>
              <a:spLocks noChangeArrowheads="1"/>
            </p:cNvSpPr>
            <p:nvPr/>
          </p:nvSpPr>
          <p:spPr bwMode="auto">
            <a:xfrm>
              <a:off x="6697480" y="1457613"/>
              <a:ext cx="1058042" cy="10653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de-DE" altLang="de-DE" sz="1200" b="1" dirty="0">
                  <a:solidFill>
                    <a:schemeClr val="bg1"/>
                  </a:solidFill>
                  <a:latin typeface="+mn-lt"/>
                </a:rPr>
                <a:t>Automotive</a:t>
              </a:r>
            </a:p>
          </p:txBody>
        </p:sp>
        <p:sp>
          <p:nvSpPr>
            <p:cNvPr id="133" name="Text Box 43"/>
            <p:cNvSpPr txBox="1">
              <a:spLocks noChangeArrowheads="1"/>
            </p:cNvSpPr>
            <p:nvPr/>
          </p:nvSpPr>
          <p:spPr bwMode="auto">
            <a:xfrm>
              <a:off x="7601327" y="1924744"/>
              <a:ext cx="383438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700" dirty="0">
                  <a:solidFill>
                    <a:schemeClr val="bg1"/>
                  </a:solidFill>
                  <a:latin typeface="+mn-lt"/>
                </a:rPr>
                <a:t>1916</a:t>
              </a:r>
            </a:p>
          </p:txBody>
        </p:sp>
        <p:sp>
          <p:nvSpPr>
            <p:cNvPr id="134" name="Text Box 43"/>
            <p:cNvSpPr txBox="1">
              <a:spLocks noChangeArrowheads="1"/>
            </p:cNvSpPr>
            <p:nvPr/>
          </p:nvSpPr>
          <p:spPr bwMode="auto">
            <a:xfrm>
              <a:off x="7116181" y="1924744"/>
              <a:ext cx="383438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700" dirty="0">
                  <a:solidFill>
                    <a:schemeClr val="bg1"/>
                  </a:solidFill>
                  <a:latin typeface="+mn-lt"/>
                </a:rPr>
                <a:t>1909</a:t>
              </a:r>
            </a:p>
          </p:txBody>
        </p:sp>
        <p:sp>
          <p:nvSpPr>
            <p:cNvPr id="135" name="Text Box 43"/>
            <p:cNvSpPr txBox="1">
              <a:spLocks noChangeArrowheads="1"/>
            </p:cNvSpPr>
            <p:nvPr/>
          </p:nvSpPr>
          <p:spPr bwMode="auto">
            <a:xfrm>
              <a:off x="6528319" y="1924744"/>
              <a:ext cx="383438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700" dirty="0">
                  <a:solidFill>
                    <a:schemeClr val="bg1"/>
                  </a:solidFill>
                  <a:latin typeface="+mn-lt"/>
                </a:rPr>
                <a:t>1883</a:t>
              </a:r>
            </a:p>
          </p:txBody>
        </p:sp>
        <p:sp>
          <p:nvSpPr>
            <p:cNvPr id="136" name="Rectangle 55"/>
            <p:cNvSpPr>
              <a:spLocks noChangeArrowheads="1"/>
            </p:cNvSpPr>
            <p:nvPr/>
          </p:nvSpPr>
          <p:spPr bwMode="auto">
            <a:xfrm>
              <a:off x="7529822" y="4336573"/>
              <a:ext cx="383438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700" dirty="0">
                  <a:solidFill>
                    <a:schemeClr val="bg1"/>
                  </a:solidFill>
                  <a:latin typeface="+mn-lt"/>
                  <a:cs typeface="Arial" charset="0"/>
                </a:rPr>
                <a:t>2013</a:t>
              </a:r>
            </a:p>
          </p:txBody>
        </p:sp>
        <p:sp>
          <p:nvSpPr>
            <p:cNvPr id="137" name="Rectangle 48"/>
            <p:cNvSpPr>
              <a:spLocks noChangeArrowheads="1"/>
            </p:cNvSpPr>
            <p:nvPr/>
          </p:nvSpPr>
          <p:spPr bwMode="auto">
            <a:xfrm>
              <a:off x="6444711" y="3658439"/>
              <a:ext cx="683200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700" dirty="0">
                  <a:solidFill>
                    <a:schemeClr val="bg1"/>
                  </a:solidFill>
                  <a:latin typeface="+mn-lt"/>
                  <a:cs typeface="Arial" charset="0"/>
                </a:rPr>
                <a:t>Automotive</a:t>
              </a:r>
            </a:p>
          </p:txBody>
        </p:sp>
        <p:sp>
          <p:nvSpPr>
            <p:cNvPr id="138" name="Rectangle 58"/>
            <p:cNvSpPr>
              <a:spLocks noChangeArrowheads="1"/>
            </p:cNvSpPr>
            <p:nvPr/>
          </p:nvSpPr>
          <p:spPr bwMode="auto">
            <a:xfrm>
              <a:off x="6433907" y="4004757"/>
              <a:ext cx="668773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700" dirty="0">
                  <a:solidFill>
                    <a:schemeClr val="bg1"/>
                  </a:solidFill>
                  <a:latin typeface="+mn-lt"/>
                  <a:cs typeface="Arial" charset="0"/>
                </a:rPr>
                <a:t>1871 (2008)</a:t>
              </a:r>
            </a:p>
          </p:txBody>
        </p:sp>
        <p:sp>
          <p:nvSpPr>
            <p:cNvPr id="145" name="AutoShape 39"/>
            <p:cNvSpPr>
              <a:spLocks noChangeArrowheads="1"/>
            </p:cNvSpPr>
            <p:nvPr/>
          </p:nvSpPr>
          <p:spPr bwMode="auto">
            <a:xfrm flipH="1" flipV="1">
              <a:off x="6013710" y="4053559"/>
              <a:ext cx="1253384" cy="241184"/>
            </a:xfrm>
            <a:prstGeom prst="curvedDownArrow">
              <a:avLst>
                <a:gd name="adj1" fmla="val 100614"/>
                <a:gd name="adj2" fmla="val 201227"/>
                <a:gd name="adj3" fmla="val 33333"/>
              </a:avLst>
            </a:prstGeom>
            <a:solidFill>
              <a:srgbClr val="25BAE2">
                <a:lumMod val="75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de-DE" sz="7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49" name="AutoShape 59"/>
            <p:cNvSpPr>
              <a:spLocks noChangeArrowheads="1"/>
            </p:cNvSpPr>
            <p:nvPr/>
          </p:nvSpPr>
          <p:spPr bwMode="auto">
            <a:xfrm>
              <a:off x="6177247" y="3484270"/>
              <a:ext cx="1253384" cy="241184"/>
            </a:xfrm>
            <a:prstGeom prst="curvedDownArrow">
              <a:avLst>
                <a:gd name="adj1" fmla="val 100614"/>
                <a:gd name="adj2" fmla="val 201227"/>
                <a:gd name="adj3" fmla="val 33333"/>
              </a:avLst>
            </a:prstGeom>
            <a:solidFill>
              <a:srgbClr val="25BAE2">
                <a:lumMod val="75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de-DE" sz="7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50" name="Rectangle 50"/>
            <p:cNvSpPr>
              <a:spLocks noChangeArrowheads="1"/>
            </p:cNvSpPr>
            <p:nvPr/>
          </p:nvSpPr>
          <p:spPr bwMode="auto">
            <a:xfrm>
              <a:off x="2361176" y="3688384"/>
              <a:ext cx="286597" cy="10653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de-DE" altLang="de-DE" sz="700" dirty="0">
                  <a:solidFill>
                    <a:schemeClr val="bg1"/>
                  </a:solidFill>
                  <a:latin typeface="+mn-lt"/>
                  <a:cs typeface="Arial" charset="0"/>
                </a:rPr>
                <a:t>IT</a:t>
              </a:r>
            </a:p>
          </p:txBody>
        </p:sp>
        <p:sp>
          <p:nvSpPr>
            <p:cNvPr id="154" name="Rectangle 53"/>
            <p:cNvSpPr>
              <a:spLocks noChangeArrowheads="1"/>
            </p:cNvSpPr>
            <p:nvPr/>
          </p:nvSpPr>
          <p:spPr bwMode="auto">
            <a:xfrm>
              <a:off x="2352024" y="4277295"/>
              <a:ext cx="288370" cy="10653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de-DE" altLang="de-DE" sz="700" dirty="0">
                  <a:solidFill>
                    <a:schemeClr val="bg1"/>
                  </a:solidFill>
                  <a:latin typeface="+mn-lt"/>
                  <a:cs typeface="Arial" charset="0"/>
                </a:rPr>
                <a:t>2009</a:t>
              </a:r>
            </a:p>
          </p:txBody>
        </p:sp>
        <p:pic>
          <p:nvPicPr>
            <p:cNvPr id="158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2593" l="2372" r="89964">
                          <a14:foregroundMark x1="18066" y1="60000" x2="18066" y2="60000"/>
                          <a14:foregroundMark x1="33394" y1="67037" x2="33394" y2="67037"/>
                          <a14:foregroundMark x1="45985" y1="63704" x2="45985" y2="63704"/>
                          <a14:foregroundMark x1="54380" y1="61852" x2="54380" y2="6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0577" y="3371013"/>
              <a:ext cx="898256" cy="393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9" name="Rectangle 53"/>
            <p:cNvSpPr>
              <a:spLocks noChangeArrowheads="1"/>
            </p:cNvSpPr>
            <p:nvPr/>
          </p:nvSpPr>
          <p:spPr bwMode="auto">
            <a:xfrm>
              <a:off x="1701977" y="3761458"/>
              <a:ext cx="498297" cy="10653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de-DE" altLang="de-DE" sz="700" dirty="0">
                  <a:solidFill>
                    <a:schemeClr val="bg1"/>
                  </a:solidFill>
                  <a:latin typeface="+mn-lt"/>
                  <a:cs typeface="Arial" charset="0"/>
                </a:rPr>
                <a:t>2010</a:t>
              </a:r>
            </a:p>
          </p:txBody>
        </p:sp>
        <p:sp>
          <p:nvSpPr>
            <p:cNvPr id="160" name="Rectangle 50"/>
            <p:cNvSpPr>
              <a:spLocks noChangeArrowheads="1"/>
            </p:cNvSpPr>
            <p:nvPr/>
          </p:nvSpPr>
          <p:spPr bwMode="auto">
            <a:xfrm>
              <a:off x="1701977" y="3343585"/>
              <a:ext cx="498297" cy="10653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de-DE" altLang="de-DE" sz="700" dirty="0">
                  <a:solidFill>
                    <a:schemeClr val="bg1"/>
                  </a:solidFill>
                  <a:latin typeface="+mn-lt"/>
                  <a:cs typeface="Arial" charset="0"/>
                </a:rPr>
                <a:t>IT</a:t>
              </a:r>
            </a:p>
          </p:txBody>
        </p:sp>
        <p:sp>
          <p:nvSpPr>
            <p:cNvPr id="161" name="Text Box 43"/>
            <p:cNvSpPr txBox="1">
              <a:spLocks noChangeArrowheads="1"/>
            </p:cNvSpPr>
            <p:nvPr/>
          </p:nvSpPr>
          <p:spPr bwMode="auto">
            <a:xfrm>
              <a:off x="2647773" y="2316294"/>
              <a:ext cx="383438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700" dirty="0">
                  <a:solidFill>
                    <a:schemeClr val="bg1"/>
                  </a:solidFill>
                  <a:latin typeface="+mn-lt"/>
                </a:rPr>
                <a:t>1998</a:t>
              </a:r>
            </a:p>
          </p:txBody>
        </p:sp>
        <p:sp>
          <p:nvSpPr>
            <p:cNvPr id="162" name="Text Box 56"/>
            <p:cNvSpPr txBox="1">
              <a:spLocks noChangeArrowheads="1"/>
            </p:cNvSpPr>
            <p:nvPr/>
          </p:nvSpPr>
          <p:spPr bwMode="auto">
            <a:xfrm>
              <a:off x="2699478" y="1921249"/>
              <a:ext cx="260008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700">
                  <a:solidFill>
                    <a:schemeClr val="bg1"/>
                  </a:solidFill>
                  <a:latin typeface="+mn-lt"/>
                </a:rPr>
                <a:t>IT</a:t>
              </a:r>
            </a:p>
          </p:txBody>
        </p:sp>
        <p:sp>
          <p:nvSpPr>
            <p:cNvPr id="163" name="Text Box 7"/>
            <p:cNvSpPr txBox="1">
              <a:spLocks noChangeArrowheads="1"/>
            </p:cNvSpPr>
            <p:nvPr/>
          </p:nvSpPr>
          <p:spPr bwMode="auto">
            <a:xfrm>
              <a:off x="7735265" y="2957611"/>
              <a:ext cx="77726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Arial" charset="0"/>
                </a:rPr>
                <a:t>Hardware</a:t>
              </a:r>
            </a:p>
          </p:txBody>
        </p:sp>
        <p:sp>
          <p:nvSpPr>
            <p:cNvPr id="164" name="Text Box 8"/>
            <p:cNvSpPr txBox="1">
              <a:spLocks noChangeArrowheads="1"/>
            </p:cNvSpPr>
            <p:nvPr/>
          </p:nvSpPr>
          <p:spPr bwMode="auto">
            <a:xfrm>
              <a:off x="1435783" y="2957611"/>
              <a:ext cx="671980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Arial" charset="0"/>
                </a:rPr>
                <a:t>Software</a:t>
              </a:r>
            </a:p>
          </p:txBody>
        </p:sp>
        <p:sp>
          <p:nvSpPr>
            <p:cNvPr id="165" name="Text Box 9"/>
            <p:cNvSpPr txBox="1">
              <a:spLocks noChangeArrowheads="1"/>
            </p:cNvSpPr>
            <p:nvPr/>
          </p:nvSpPr>
          <p:spPr bwMode="auto">
            <a:xfrm>
              <a:off x="3502773" y="4138288"/>
              <a:ext cx="93141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de-DE" altLang="de-DE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Arial" charset="0"/>
                </a:rPr>
                <a:t>Komponenten-Level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166" name="Text Box 43"/>
            <p:cNvSpPr txBox="1">
              <a:spLocks noChangeArrowheads="1"/>
            </p:cNvSpPr>
            <p:nvPr/>
          </p:nvSpPr>
          <p:spPr bwMode="auto">
            <a:xfrm>
              <a:off x="6450375" y="3244436"/>
              <a:ext cx="383438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eaLnBrk="1" hangingPunct="1">
                <a:defRPr sz="800">
                  <a:solidFill>
                    <a:schemeClr val="bg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orpoS" pitchFamily="2" charset="0"/>
                  <a:cs typeface="Arial" charset="0"/>
                </a:defRPr>
              </a:lvl9pPr>
            </a:lstStyle>
            <a:p>
              <a:r>
                <a:rPr lang="de-DE" altLang="de-DE" sz="700" dirty="0">
                  <a:latin typeface="+mn-lt"/>
                </a:rPr>
                <a:t>1946</a:t>
              </a:r>
            </a:p>
          </p:txBody>
        </p:sp>
        <p:sp>
          <p:nvSpPr>
            <p:cNvPr id="167" name="Text Box 43"/>
            <p:cNvSpPr txBox="1">
              <a:spLocks noChangeArrowheads="1"/>
            </p:cNvSpPr>
            <p:nvPr/>
          </p:nvSpPr>
          <p:spPr bwMode="auto">
            <a:xfrm>
              <a:off x="6367029" y="2941005"/>
              <a:ext cx="630301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 eaLnBrk="1" hangingPunct="1">
                <a:defRPr sz="800">
                  <a:solidFill>
                    <a:schemeClr val="bg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CorpoS" pitchFamily="2" charset="0"/>
                  <a:cs typeface="Arial" charset="0"/>
                </a:defRPr>
              </a:lvl9pPr>
            </a:lstStyle>
            <a:p>
              <a:r>
                <a:rPr lang="de-DE" altLang="de-DE" sz="700" dirty="0">
                  <a:latin typeface="+mn-lt"/>
                </a:rPr>
                <a:t>Electronics</a:t>
              </a:r>
            </a:p>
          </p:txBody>
        </p:sp>
        <p:sp>
          <p:nvSpPr>
            <p:cNvPr id="168" name="Rectangle 65"/>
            <p:cNvSpPr>
              <a:spLocks noChangeArrowheads="1"/>
            </p:cNvSpPr>
            <p:nvPr/>
          </p:nvSpPr>
          <p:spPr bwMode="auto">
            <a:xfrm>
              <a:off x="5395675" y="2870462"/>
              <a:ext cx="681435" cy="11097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de-DE" altLang="de-DE" sz="700" dirty="0" smtClean="0">
                  <a:solidFill>
                    <a:schemeClr val="bg1"/>
                  </a:solidFill>
                  <a:latin typeface="+mn-lt"/>
                  <a:cs typeface="Arial" charset="0"/>
                </a:rPr>
                <a:t>Elektronik, Batterien</a:t>
              </a:r>
              <a:endParaRPr lang="de-DE" altLang="de-DE" sz="700" dirty="0">
                <a:solidFill>
                  <a:schemeClr val="bg1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169" name="Rectangle 66"/>
            <p:cNvSpPr>
              <a:spLocks noChangeArrowheads="1"/>
            </p:cNvSpPr>
            <p:nvPr/>
          </p:nvSpPr>
          <p:spPr bwMode="auto">
            <a:xfrm>
              <a:off x="5540233" y="3269133"/>
              <a:ext cx="383438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700" dirty="0">
                  <a:solidFill>
                    <a:schemeClr val="bg1"/>
                  </a:solidFill>
                  <a:latin typeface="+mn-lt"/>
                  <a:cs typeface="Arial" charset="0"/>
                </a:rPr>
                <a:t>1938</a:t>
              </a:r>
            </a:p>
          </p:txBody>
        </p:sp>
        <p:pic>
          <p:nvPicPr>
            <p:cNvPr id="170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7093" y="2688102"/>
              <a:ext cx="387806" cy="375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1" name="Rectangle 66"/>
            <p:cNvSpPr>
              <a:spLocks noChangeArrowheads="1"/>
            </p:cNvSpPr>
            <p:nvPr/>
          </p:nvSpPr>
          <p:spPr bwMode="auto">
            <a:xfrm>
              <a:off x="4285950" y="3062699"/>
              <a:ext cx="270090" cy="10653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de-DE" altLang="de-DE" sz="700" dirty="0">
                  <a:solidFill>
                    <a:schemeClr val="bg1"/>
                  </a:solidFill>
                  <a:latin typeface="+mn-lt"/>
                  <a:cs typeface="Arial" charset="0"/>
                </a:rPr>
                <a:t>1968</a:t>
              </a:r>
            </a:p>
          </p:txBody>
        </p:sp>
        <p:sp>
          <p:nvSpPr>
            <p:cNvPr id="172" name="Rectangle 66"/>
            <p:cNvSpPr>
              <a:spLocks noChangeArrowheads="1"/>
            </p:cNvSpPr>
            <p:nvPr/>
          </p:nvSpPr>
          <p:spPr bwMode="auto">
            <a:xfrm>
              <a:off x="4293283" y="2584663"/>
              <a:ext cx="255425" cy="10653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de-DE" altLang="de-DE" sz="700" dirty="0">
                  <a:solidFill>
                    <a:schemeClr val="bg1"/>
                  </a:solidFill>
                  <a:latin typeface="+mn-lt"/>
                  <a:cs typeface="Arial" charset="0"/>
                </a:rPr>
                <a:t>Chips</a:t>
              </a:r>
            </a:p>
          </p:txBody>
        </p:sp>
        <p:sp>
          <p:nvSpPr>
            <p:cNvPr id="173" name="Text Box 43"/>
            <p:cNvSpPr txBox="1">
              <a:spLocks noChangeArrowheads="1"/>
            </p:cNvSpPr>
            <p:nvPr/>
          </p:nvSpPr>
          <p:spPr bwMode="auto">
            <a:xfrm>
              <a:off x="4110646" y="4020037"/>
              <a:ext cx="338323" cy="9794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anchor="ctr"/>
            <a:lstStyle>
              <a:defPPr>
                <a:defRPr lang="de-DE"/>
              </a:defPPr>
              <a:lvl1pPr algn="ctr">
                <a:defRPr sz="800">
                  <a:latin typeface="CorpoS" pitchFamily="2" charset="0"/>
                  <a:cs typeface="Arial" charset="0"/>
                </a:defRPr>
              </a:lvl1pPr>
            </a:lstStyle>
            <a:p>
              <a:r>
                <a:rPr lang="de-DE" altLang="de-DE" sz="700" dirty="0">
                  <a:solidFill>
                    <a:schemeClr val="bg1"/>
                  </a:solidFill>
                  <a:latin typeface="+mn-lt"/>
                </a:rPr>
                <a:t>1999</a:t>
              </a:r>
            </a:p>
          </p:txBody>
        </p:sp>
        <p:sp>
          <p:nvSpPr>
            <p:cNvPr id="174" name="Text Box 43"/>
            <p:cNvSpPr txBox="1">
              <a:spLocks noChangeArrowheads="1"/>
            </p:cNvSpPr>
            <p:nvPr/>
          </p:nvSpPr>
          <p:spPr bwMode="auto">
            <a:xfrm>
              <a:off x="5310647" y="3900370"/>
              <a:ext cx="383438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de-DE"/>
              </a:defPPr>
              <a:lvl1pPr>
                <a:defRPr sz="800">
                  <a:solidFill>
                    <a:schemeClr val="bg1"/>
                  </a:solidFill>
                  <a:latin typeface="CorpoS" pitchFamily="2" charset="0"/>
                  <a:cs typeface="Arial" charset="0"/>
                </a:defRPr>
              </a:lvl1pPr>
            </a:lstStyle>
            <a:p>
              <a:r>
                <a:rPr lang="de-DE" altLang="de-DE" sz="700" dirty="0">
                  <a:latin typeface="+mn-lt"/>
                </a:rPr>
                <a:t>1958</a:t>
              </a:r>
            </a:p>
          </p:txBody>
        </p:sp>
        <p:sp>
          <p:nvSpPr>
            <p:cNvPr id="175" name="AutoShape 39"/>
            <p:cNvSpPr>
              <a:spLocks noChangeArrowheads="1"/>
            </p:cNvSpPr>
            <p:nvPr/>
          </p:nvSpPr>
          <p:spPr bwMode="auto">
            <a:xfrm flipH="1" flipV="1">
              <a:off x="4786500" y="3903693"/>
              <a:ext cx="1253384" cy="241184"/>
            </a:xfrm>
            <a:prstGeom prst="curvedDownArrow">
              <a:avLst>
                <a:gd name="adj1" fmla="val 100614"/>
                <a:gd name="adj2" fmla="val 201227"/>
                <a:gd name="adj3" fmla="val 33333"/>
              </a:avLst>
            </a:prstGeom>
            <a:solidFill>
              <a:srgbClr val="B1C800">
                <a:lumMod val="60000"/>
                <a:lumOff val="4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76" name="AutoShape 59"/>
            <p:cNvSpPr>
              <a:spLocks noChangeArrowheads="1"/>
            </p:cNvSpPr>
            <p:nvPr/>
          </p:nvSpPr>
          <p:spPr bwMode="auto">
            <a:xfrm>
              <a:off x="4892706" y="3428057"/>
              <a:ext cx="1286986" cy="241184"/>
            </a:xfrm>
            <a:prstGeom prst="curvedDownArrow">
              <a:avLst>
                <a:gd name="adj1" fmla="val 64073"/>
                <a:gd name="adj2" fmla="val 170766"/>
                <a:gd name="adj3" fmla="val 33333"/>
              </a:avLst>
            </a:prstGeom>
            <a:solidFill>
              <a:srgbClr val="B1C800">
                <a:lumMod val="60000"/>
                <a:lumOff val="40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177" name="Rectangle 66"/>
            <p:cNvSpPr>
              <a:spLocks noChangeArrowheads="1"/>
            </p:cNvSpPr>
            <p:nvPr/>
          </p:nvSpPr>
          <p:spPr bwMode="auto">
            <a:xfrm>
              <a:off x="5175959" y="3427667"/>
              <a:ext cx="665567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de-DE" altLang="de-DE" sz="700" dirty="0" smtClean="0">
                  <a:solidFill>
                    <a:schemeClr val="bg1"/>
                  </a:solidFill>
                  <a:latin typeface="+mn-lt"/>
                  <a:cs typeface="Arial" charset="0"/>
                </a:rPr>
                <a:t>Elektronik, </a:t>
              </a:r>
              <a:br>
                <a:rPr lang="de-DE" altLang="de-DE" sz="700" dirty="0" smtClean="0">
                  <a:solidFill>
                    <a:schemeClr val="bg1"/>
                  </a:solidFill>
                  <a:latin typeface="+mn-lt"/>
                  <a:cs typeface="Arial" charset="0"/>
                </a:rPr>
              </a:br>
              <a:r>
                <a:rPr lang="de-DE" altLang="de-DE" sz="700" dirty="0" smtClean="0">
                  <a:solidFill>
                    <a:schemeClr val="bg1"/>
                  </a:solidFill>
                  <a:latin typeface="+mn-lt"/>
                  <a:cs typeface="Arial" charset="0"/>
                </a:rPr>
                <a:t>Batterien</a:t>
              </a:r>
              <a:endParaRPr lang="de-DE" altLang="de-DE" sz="700" dirty="0">
                <a:solidFill>
                  <a:schemeClr val="bg1"/>
                </a:solidFill>
                <a:latin typeface="+mn-lt"/>
                <a:cs typeface="Arial" charset="0"/>
              </a:endParaRPr>
            </a:p>
          </p:txBody>
        </p:sp>
        <p:sp>
          <p:nvSpPr>
            <p:cNvPr id="178" name="Rectangle 52"/>
            <p:cNvSpPr>
              <a:spLocks noChangeArrowheads="1"/>
            </p:cNvSpPr>
            <p:nvPr/>
          </p:nvSpPr>
          <p:spPr bwMode="auto">
            <a:xfrm>
              <a:off x="4351532" y="1514770"/>
              <a:ext cx="301945" cy="11532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de-DE" altLang="de-DE" sz="700" dirty="0">
                  <a:solidFill>
                    <a:schemeClr val="bg1"/>
                  </a:solidFill>
                  <a:latin typeface="+mn-lt"/>
                  <a:cs typeface="Arial" charset="0"/>
                </a:rPr>
                <a:t>IT</a:t>
              </a:r>
            </a:p>
          </p:txBody>
        </p:sp>
        <p:sp>
          <p:nvSpPr>
            <p:cNvPr id="179" name="Rectangle 47"/>
            <p:cNvSpPr>
              <a:spLocks noChangeArrowheads="1"/>
            </p:cNvSpPr>
            <p:nvPr/>
          </p:nvSpPr>
          <p:spPr bwMode="auto">
            <a:xfrm>
              <a:off x="4472214" y="2146522"/>
              <a:ext cx="683200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700" dirty="0">
                  <a:solidFill>
                    <a:schemeClr val="bg1"/>
                  </a:solidFill>
                  <a:latin typeface="+mn-lt"/>
                  <a:cs typeface="Arial" charset="0"/>
                </a:rPr>
                <a:t>Automotive</a:t>
              </a:r>
            </a:p>
          </p:txBody>
        </p:sp>
        <p:sp>
          <p:nvSpPr>
            <p:cNvPr id="180" name="Rectangle 57"/>
            <p:cNvSpPr>
              <a:spLocks noChangeArrowheads="1"/>
            </p:cNvSpPr>
            <p:nvPr/>
          </p:nvSpPr>
          <p:spPr bwMode="auto">
            <a:xfrm>
              <a:off x="4645365" y="2549634"/>
              <a:ext cx="383438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700" dirty="0">
                  <a:solidFill>
                    <a:schemeClr val="bg1"/>
                  </a:solidFill>
                  <a:latin typeface="+mn-lt"/>
                  <a:cs typeface="Arial" charset="0"/>
                </a:rPr>
                <a:t>2003</a:t>
              </a:r>
            </a:p>
          </p:txBody>
        </p:sp>
        <p:sp>
          <p:nvSpPr>
            <p:cNvPr id="181" name="AutoShape 32"/>
            <p:cNvSpPr>
              <a:spLocks noChangeArrowheads="1"/>
            </p:cNvSpPr>
            <p:nvPr/>
          </p:nvSpPr>
          <p:spPr bwMode="auto">
            <a:xfrm>
              <a:off x="5916111" y="1396446"/>
              <a:ext cx="394358" cy="291493"/>
            </a:xfrm>
            <a:prstGeom prst="rightArrow">
              <a:avLst>
                <a:gd name="adj1" fmla="val 45176"/>
                <a:gd name="adj2" fmla="val 94638"/>
              </a:avLst>
            </a:prstGeom>
            <a:solidFill>
              <a:srgbClr val="25BAE2">
                <a:lumMod val="75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182" name="Rectangle 53"/>
            <p:cNvSpPr>
              <a:spLocks noChangeArrowheads="1"/>
            </p:cNvSpPr>
            <p:nvPr/>
          </p:nvSpPr>
          <p:spPr bwMode="auto">
            <a:xfrm>
              <a:off x="5339565" y="1553987"/>
              <a:ext cx="383438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700" dirty="0">
                  <a:solidFill>
                    <a:schemeClr val="bg1"/>
                  </a:solidFill>
                  <a:latin typeface="+mn-lt"/>
                  <a:cs typeface="Arial" charset="0"/>
                </a:rPr>
                <a:t>2013</a:t>
              </a:r>
            </a:p>
          </p:txBody>
        </p:sp>
        <p:pic>
          <p:nvPicPr>
            <p:cNvPr id="18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6283" y="3259112"/>
              <a:ext cx="767906" cy="168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" name="Text Box 43"/>
            <p:cNvSpPr txBox="1">
              <a:spLocks noChangeArrowheads="1"/>
            </p:cNvSpPr>
            <p:nvPr/>
          </p:nvSpPr>
          <p:spPr bwMode="auto">
            <a:xfrm>
              <a:off x="3881075" y="3395393"/>
              <a:ext cx="383438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700" dirty="0" smtClean="0">
                  <a:solidFill>
                    <a:schemeClr val="bg1"/>
                  </a:solidFill>
                  <a:latin typeface="+mn-lt"/>
                </a:rPr>
                <a:t>1993</a:t>
              </a:r>
              <a:endParaRPr lang="de-DE" altLang="de-DE" sz="7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85" name="Rectangle 66"/>
            <p:cNvSpPr>
              <a:spLocks noChangeArrowheads="1"/>
            </p:cNvSpPr>
            <p:nvPr/>
          </p:nvSpPr>
          <p:spPr bwMode="auto">
            <a:xfrm>
              <a:off x="3875672" y="3106880"/>
              <a:ext cx="409086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sz="700" dirty="0">
                  <a:solidFill>
                    <a:schemeClr val="bg1"/>
                  </a:solidFill>
                  <a:latin typeface="+mn-lt"/>
                  <a:cs typeface="Arial" charset="0"/>
                </a:rPr>
                <a:t>Chips</a:t>
              </a:r>
            </a:p>
          </p:txBody>
        </p:sp>
        <p:sp>
          <p:nvSpPr>
            <p:cNvPr id="187" name="AutoShape 17"/>
            <p:cNvSpPr>
              <a:spLocks noChangeArrowheads="1"/>
            </p:cNvSpPr>
            <p:nvPr/>
          </p:nvSpPr>
          <p:spPr bwMode="auto">
            <a:xfrm>
              <a:off x="4538027" y="1681218"/>
              <a:ext cx="1582926" cy="291492"/>
            </a:xfrm>
            <a:prstGeom prst="rightArrow">
              <a:avLst>
                <a:gd name="adj1" fmla="val 45176"/>
                <a:gd name="adj2" fmla="val 94571"/>
              </a:avLst>
            </a:prstGeom>
            <a:gradFill flip="none" rotWithShape="1">
              <a:gsLst>
                <a:gs pos="0">
                  <a:srgbClr val="25BAE2">
                    <a:lumMod val="75000"/>
                  </a:srgbClr>
                </a:gs>
                <a:gs pos="100000">
                  <a:srgbClr val="EB6A0A"/>
                </a:gs>
              </a:gsLst>
              <a:lin ang="0" scaled="1"/>
              <a:tileRect/>
            </a:gra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grpSp>
          <p:nvGrpSpPr>
            <p:cNvPr id="188" name="Group 29"/>
            <p:cNvGrpSpPr>
              <a:grpSpLocks/>
            </p:cNvGrpSpPr>
            <p:nvPr/>
          </p:nvGrpSpPr>
          <p:grpSpPr bwMode="auto">
            <a:xfrm rot="21369299">
              <a:off x="3329062" y="1965767"/>
              <a:ext cx="2919227" cy="291493"/>
              <a:chOff x="2114" y="1625"/>
              <a:chExt cx="1798" cy="197"/>
            </a:xfrm>
            <a:gradFill flip="none" rotWithShape="1">
              <a:gsLst>
                <a:gs pos="0">
                  <a:srgbClr val="25BAE2">
                    <a:lumMod val="75000"/>
                  </a:srgbClr>
                </a:gs>
                <a:gs pos="100000">
                  <a:srgbClr val="EB6A0A"/>
                </a:gs>
              </a:gsLst>
              <a:lin ang="0" scaled="1"/>
              <a:tileRect/>
            </a:gradFill>
          </p:grpSpPr>
          <p:sp>
            <p:nvSpPr>
              <p:cNvPr id="216" name="AutoShape 30"/>
              <p:cNvSpPr>
                <a:spLocks noChangeArrowheads="1"/>
              </p:cNvSpPr>
              <p:nvPr/>
            </p:nvSpPr>
            <p:spPr bwMode="auto">
              <a:xfrm>
                <a:off x="2858" y="1625"/>
                <a:ext cx="1054" cy="197"/>
              </a:xfrm>
              <a:prstGeom prst="rightArrow">
                <a:avLst>
                  <a:gd name="adj1" fmla="val 45176"/>
                  <a:gd name="adj2" fmla="val 94571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4000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de-DE" altLang="de-DE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Arial" charset="0"/>
                </a:endParaRPr>
              </a:p>
            </p:txBody>
          </p:sp>
          <p:sp>
            <p:nvSpPr>
              <p:cNvPr id="217" name="Rectangle 31"/>
              <p:cNvSpPr>
                <a:spLocks noChangeArrowheads="1"/>
              </p:cNvSpPr>
              <p:nvPr/>
            </p:nvSpPr>
            <p:spPr bwMode="auto">
              <a:xfrm>
                <a:off x="2114" y="1678"/>
                <a:ext cx="789" cy="9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rpoS" pitchFamily="2" charset="0"/>
                    <a:cs typeface="Arial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4000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endParaRPr kumimoji="0" lang="de-DE" altLang="de-DE" sz="18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Arial" charset="0"/>
                </a:endParaRPr>
              </a:p>
            </p:txBody>
          </p:sp>
        </p:grpSp>
        <p:sp>
          <p:nvSpPr>
            <p:cNvPr id="189" name="AutoShape 32"/>
            <p:cNvSpPr>
              <a:spLocks noChangeArrowheads="1"/>
            </p:cNvSpPr>
            <p:nvPr/>
          </p:nvSpPr>
          <p:spPr bwMode="auto">
            <a:xfrm rot="20863725">
              <a:off x="4912413" y="2124908"/>
              <a:ext cx="1444796" cy="291492"/>
            </a:xfrm>
            <a:prstGeom prst="rightArrow">
              <a:avLst>
                <a:gd name="adj1" fmla="val 45176"/>
                <a:gd name="adj2" fmla="val 94571"/>
              </a:avLst>
            </a:prstGeom>
            <a:solidFill>
              <a:srgbClr val="00B050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pic>
          <p:nvPicPr>
            <p:cNvPr id="190" name="Picture 2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" t="44812" r="89272" b="34625"/>
            <a:stretch>
              <a:fillRect/>
            </a:stretch>
          </p:blipFill>
          <p:spPr bwMode="auto">
            <a:xfrm>
              <a:off x="4672997" y="2302138"/>
              <a:ext cx="283060" cy="2925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1" name="Text Box 63"/>
            <p:cNvSpPr txBox="1">
              <a:spLocks noChangeArrowheads="1"/>
            </p:cNvSpPr>
            <p:nvPr/>
          </p:nvSpPr>
          <p:spPr bwMode="auto">
            <a:xfrm rot="20438434">
              <a:off x="2730306" y="3266661"/>
              <a:ext cx="845103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700" dirty="0" smtClean="0">
                  <a:solidFill>
                    <a:schemeClr val="bg1"/>
                  </a:solidFill>
                  <a:latin typeface="+mn-lt"/>
                </a:rPr>
                <a:t>Diversifizierung</a:t>
              </a:r>
              <a:endParaRPr lang="de-DE" altLang="de-DE" sz="7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2" name="Text Box 63"/>
            <p:cNvSpPr txBox="1">
              <a:spLocks noChangeArrowheads="1"/>
            </p:cNvSpPr>
            <p:nvPr/>
          </p:nvSpPr>
          <p:spPr bwMode="auto">
            <a:xfrm rot="21378584">
              <a:off x="3748635" y="2050918"/>
              <a:ext cx="845103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700" dirty="0" smtClean="0">
                  <a:solidFill>
                    <a:schemeClr val="bg1"/>
                  </a:solidFill>
                  <a:latin typeface="+mn-lt"/>
                </a:rPr>
                <a:t>Diversifizierung</a:t>
              </a:r>
              <a:endParaRPr lang="de-DE" altLang="de-DE" sz="7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3" name="Text Box 63"/>
            <p:cNvSpPr txBox="1">
              <a:spLocks noChangeArrowheads="1"/>
            </p:cNvSpPr>
            <p:nvPr/>
          </p:nvSpPr>
          <p:spPr bwMode="auto">
            <a:xfrm>
              <a:off x="4833812" y="1738186"/>
              <a:ext cx="845103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700" dirty="0" smtClean="0">
                  <a:solidFill>
                    <a:schemeClr val="bg1"/>
                  </a:solidFill>
                  <a:latin typeface="+mn-lt"/>
                </a:rPr>
                <a:t>Diversifizierung</a:t>
              </a:r>
              <a:endParaRPr lang="de-DE" altLang="de-DE" sz="7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4" name="Text Box 63"/>
            <p:cNvSpPr txBox="1">
              <a:spLocks noChangeArrowheads="1"/>
            </p:cNvSpPr>
            <p:nvPr/>
          </p:nvSpPr>
          <p:spPr bwMode="auto">
            <a:xfrm rot="20876931">
              <a:off x="5066424" y="2201109"/>
              <a:ext cx="845103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700" dirty="0" smtClean="0">
                  <a:solidFill>
                    <a:schemeClr val="bg1"/>
                  </a:solidFill>
                  <a:latin typeface="+mn-lt"/>
                </a:rPr>
                <a:t>Diversifizierung</a:t>
              </a:r>
              <a:endParaRPr lang="de-DE" altLang="de-DE" sz="7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5" name="Text Box 63"/>
            <p:cNvSpPr txBox="1">
              <a:spLocks noChangeArrowheads="1"/>
            </p:cNvSpPr>
            <p:nvPr/>
          </p:nvSpPr>
          <p:spPr bwMode="auto">
            <a:xfrm rot="18322498">
              <a:off x="5945475" y="2484624"/>
              <a:ext cx="845103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700" dirty="0" smtClean="0">
                  <a:solidFill>
                    <a:schemeClr val="bg1"/>
                  </a:solidFill>
                  <a:latin typeface="+mn-lt"/>
                </a:rPr>
                <a:t>Diversifizierung</a:t>
              </a:r>
              <a:endParaRPr lang="de-DE" altLang="de-DE" sz="7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6" name="Text Box 63"/>
            <p:cNvSpPr txBox="1">
              <a:spLocks noChangeArrowheads="1"/>
            </p:cNvSpPr>
            <p:nvPr/>
          </p:nvSpPr>
          <p:spPr bwMode="auto">
            <a:xfrm rot="17433943">
              <a:off x="6599671" y="2565149"/>
              <a:ext cx="845103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700" dirty="0" smtClean="0">
                  <a:solidFill>
                    <a:schemeClr val="bg1"/>
                  </a:solidFill>
                  <a:latin typeface="+mn-lt"/>
                </a:rPr>
                <a:t>Diversifizierung</a:t>
              </a:r>
              <a:endParaRPr lang="de-DE" altLang="de-DE" sz="7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7" name="Text Box 63"/>
            <p:cNvSpPr txBox="1">
              <a:spLocks noChangeArrowheads="1"/>
            </p:cNvSpPr>
            <p:nvPr/>
          </p:nvSpPr>
          <p:spPr bwMode="auto">
            <a:xfrm rot="19591529">
              <a:off x="4572043" y="3159310"/>
              <a:ext cx="845103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700" dirty="0" smtClean="0">
                  <a:solidFill>
                    <a:schemeClr val="bg1"/>
                  </a:solidFill>
                  <a:latin typeface="+mn-lt"/>
                </a:rPr>
                <a:t>Diversifizierung</a:t>
              </a:r>
              <a:endParaRPr lang="de-DE" altLang="de-DE" sz="7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8" name="AutoShape 32"/>
            <p:cNvSpPr>
              <a:spLocks noChangeArrowheads="1"/>
            </p:cNvSpPr>
            <p:nvPr/>
          </p:nvSpPr>
          <p:spPr bwMode="auto">
            <a:xfrm rot="16200000">
              <a:off x="6792561" y="2922200"/>
              <a:ext cx="1774484" cy="301118"/>
            </a:xfrm>
            <a:prstGeom prst="rightArrow">
              <a:avLst>
                <a:gd name="adj1" fmla="val 45176"/>
                <a:gd name="adj2" fmla="val 94638"/>
              </a:avLst>
            </a:prstGeom>
            <a:solidFill>
              <a:srgbClr val="25BAE2">
                <a:lumMod val="75000"/>
              </a:srgbClr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endParaRPr>
            </a:p>
          </p:txBody>
        </p:sp>
        <p:sp>
          <p:nvSpPr>
            <p:cNvPr id="199" name="Text Box 63"/>
            <p:cNvSpPr txBox="1">
              <a:spLocks noChangeArrowheads="1"/>
            </p:cNvSpPr>
            <p:nvPr/>
          </p:nvSpPr>
          <p:spPr bwMode="auto">
            <a:xfrm rot="16200000">
              <a:off x="7256324" y="3229564"/>
              <a:ext cx="845103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poS" pitchFamily="2" charset="0"/>
                  <a:cs typeface="Arial" charset="0"/>
                </a:defRPr>
              </a:lvl9pPr>
            </a:lstStyle>
            <a:p>
              <a:pPr eaLnBrk="1" hangingPunct="1"/>
              <a:r>
                <a:rPr lang="de-DE" altLang="de-DE" sz="700" dirty="0" smtClean="0">
                  <a:solidFill>
                    <a:schemeClr val="bg1"/>
                  </a:solidFill>
                  <a:latin typeface="+mn-lt"/>
                </a:rPr>
                <a:t>Diversifizierung</a:t>
              </a:r>
              <a:endParaRPr lang="de-DE" altLang="de-DE" sz="700" dirty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00" name="Picture 2" descr="https://upload.wikimedia.org/wikipedia/commons/thumb/2/2f/Google_2015_logo.svg/200px-Google_2015_logo.svg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900" y="2047472"/>
              <a:ext cx="838843" cy="276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4" descr="apple logo png 03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999999"/>
                </a:clrFrom>
                <a:clrTo>
                  <a:srgbClr val="99999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642" y="1617813"/>
              <a:ext cx="342322" cy="3313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2" name="Rectangle 55"/>
            <p:cNvSpPr>
              <a:spLocks noChangeArrowheads="1"/>
            </p:cNvSpPr>
            <p:nvPr/>
          </p:nvSpPr>
          <p:spPr bwMode="auto">
            <a:xfrm>
              <a:off x="4250664" y="1938995"/>
              <a:ext cx="301945" cy="10653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anchor="ctr"/>
            <a:lstStyle/>
            <a:p>
              <a:pPr algn="ctr"/>
              <a:r>
                <a:rPr lang="de-DE" altLang="de-DE" sz="700" dirty="0">
                  <a:solidFill>
                    <a:schemeClr val="bg1"/>
                  </a:solidFill>
                  <a:latin typeface="+mn-lt"/>
                  <a:cs typeface="Arial" charset="0"/>
                </a:rPr>
                <a:t>1976</a:t>
              </a:r>
            </a:p>
          </p:txBody>
        </p:sp>
        <p:pic>
          <p:nvPicPr>
            <p:cNvPr id="203" name="Picture 8" descr="http://defiantly.net/wp-content/uploads/2015/12/uber-logo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21898" r="21898" b="21898"/>
            <a:stretch/>
          </p:blipFill>
          <p:spPr bwMode="auto">
            <a:xfrm>
              <a:off x="2266531" y="3780709"/>
              <a:ext cx="470464" cy="45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" name="Picture 12" descr="https://upload.wikimedia.org/wikipedia/commons/thumb/b/bf/LG_logo_%282015%29.svg/200px-LG_logo_%282015%29.sv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646" y="3681701"/>
              <a:ext cx="590667" cy="254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" name="Picture 2" descr="http://www.running-snail.de/assets/Partner/continental-logo-yellow-srgb-png-data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4101" y="3752172"/>
              <a:ext cx="1160192" cy="34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" name="Picture 14" descr="https://www.getcruise.com/images/logo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346" y="4029067"/>
              <a:ext cx="623275" cy="257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" name="Picture 16" descr="http://www.luxcapital.com/wp-content/uploads/2016/07/Zoox_logo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238" b="35238"/>
            <a:stretch/>
          </p:blipFill>
          <p:spPr bwMode="auto">
            <a:xfrm>
              <a:off x="5144397" y="1369218"/>
              <a:ext cx="715791" cy="204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8" name="Picture 20" descr="http://pngimg.com/upload/car_logo_PNG1641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3802" y="1638992"/>
              <a:ext cx="273373" cy="264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" name="Picture 22" descr="http://www.carlogos.org/logo/Audi-logo-1999-1920x1080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7034" y="1663221"/>
              <a:ext cx="420311" cy="228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0" name="Picture 28" descr="http://cdn.pinthiscars.com/images/mercedes-logo-transparent-background-wallpaper-5.jp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4" t="38654" r="32511" b="37861"/>
            <a:stretch/>
          </p:blipFill>
          <p:spPr bwMode="auto">
            <a:xfrm>
              <a:off x="6394384" y="1659383"/>
              <a:ext cx="671539" cy="190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" name="Picture 30" descr="http://www.logospike.com/wp-content/uploads/2014/11/Sony_logo-5.jpg"/>
            <p:cNvPicPr>
              <a:picLocks noChangeAspect="1" noChangeArrowheads="1"/>
            </p:cNvPicPr>
            <p:nvPr/>
          </p:nvPicPr>
          <p:blipFill rotWithShape="1">
            <a:blip r:embed="rId1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4193" y="3116743"/>
              <a:ext cx="650686" cy="136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" name="Picture 32" descr="https://upload.wikimedia.org/wikipedia/commons/thumb/2/24/Samsung_Logo.svg/200px-Samsung_Logo.svg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3329" y="3009682"/>
              <a:ext cx="890161" cy="284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3" name="Picture 34" descr="http://www.mobileyelms.com/pluginfile.php/34/course/overviewfiles/Mobileye_logo_1.jp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57" t="19062" r="10757"/>
            <a:stretch/>
          </p:blipFill>
          <p:spPr bwMode="auto">
            <a:xfrm>
              <a:off x="3836107" y="3497995"/>
              <a:ext cx="965746" cy="595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4" name="AutoShape 59"/>
            <p:cNvSpPr>
              <a:spLocks noChangeArrowheads="1"/>
            </p:cNvSpPr>
            <p:nvPr/>
          </p:nvSpPr>
          <p:spPr bwMode="auto">
            <a:xfrm flipH="1">
              <a:off x="2592983" y="1130513"/>
              <a:ext cx="4139713" cy="261584"/>
            </a:xfrm>
            <a:prstGeom prst="curvedDownArrow">
              <a:avLst>
                <a:gd name="adj1" fmla="val 229813"/>
                <a:gd name="adj2" fmla="val 229813"/>
                <a:gd name="adj3" fmla="val 33333"/>
              </a:avLst>
            </a:prstGeom>
            <a:solidFill>
              <a:srgbClr val="8CEED7"/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4000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endParaRPr>
            </a:p>
          </p:txBody>
        </p:sp>
        <p:sp>
          <p:nvSpPr>
            <p:cNvPr id="215" name="Abgerundetes Rechteck 214"/>
            <p:cNvSpPr/>
            <p:nvPr/>
          </p:nvSpPr>
          <p:spPr>
            <a:xfrm>
              <a:off x="6358435" y="1387253"/>
              <a:ext cx="1635094" cy="727732"/>
            </a:xfrm>
            <a:prstGeom prst="roundRect">
              <a:avLst/>
            </a:prstGeom>
            <a:noFill/>
            <a:ln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chemeClr val="bg1"/>
                </a:solidFill>
              </a:endParaRPr>
            </a:p>
          </p:txBody>
        </p:sp>
      </p:grpSp>
      <p:sp>
        <p:nvSpPr>
          <p:cNvPr id="218" name="Titel 1"/>
          <p:cNvSpPr txBox="1">
            <a:spLocks/>
          </p:cNvSpPr>
          <p:nvPr/>
        </p:nvSpPr>
        <p:spPr bwMode="auto">
          <a:xfrm>
            <a:off x="438174" y="153134"/>
            <a:ext cx="8470116" cy="4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Die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Industrielandschaft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Wandel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800" dirty="0" smtClean="0">
                <a:solidFill>
                  <a:schemeClr val="accent2"/>
                </a:solidFill>
              </a:rPr>
              <a:t>Wie </a:t>
            </a:r>
            <a:r>
              <a:rPr lang="de-DE" sz="1800" dirty="0">
                <a:solidFill>
                  <a:schemeClr val="accent2"/>
                </a:solidFill>
              </a:rPr>
              <a:t>sieht das zukünftige Mobilitätsbusiness aus und wer ist dabei?</a:t>
            </a:r>
            <a:endParaRPr lang="de-DE" altLang="de-DE" sz="18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85" name="Text Box 10"/>
          <p:cNvSpPr txBox="1">
            <a:spLocks noChangeArrowheads="1"/>
          </p:cNvSpPr>
          <p:nvPr/>
        </p:nvSpPr>
        <p:spPr bwMode="auto">
          <a:xfrm>
            <a:off x="3666502" y="1168611"/>
            <a:ext cx="7938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rpoS" pitchFamily="2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rpoS" pitchFamily="2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rpoS" pitchFamily="2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rpoS" pitchFamily="2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rpoS" pitchFamily="2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poS" pitchFamily="2" charset="0"/>
                <a:cs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altLang="de-DE" sz="9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rPr>
              <a:t>System-</a:t>
            </a:r>
            <a:endParaRPr kumimoji="0" lang="de-DE" altLang="de-DE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altLang="de-DE" sz="9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 charset="0"/>
              </a:rPr>
              <a:t>Integration</a:t>
            </a:r>
            <a:endParaRPr kumimoji="0" lang="de-DE" altLang="de-DE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39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1494235" y="2481508"/>
            <a:ext cx="3401801" cy="1548758"/>
          </a:xfrm>
          <a:solidFill>
            <a:schemeClr val="tx2"/>
          </a:solidFill>
        </p:spPr>
        <p:txBody>
          <a:bodyPr/>
          <a:lstStyle/>
          <a:p>
            <a:r>
              <a:rPr lang="de-DE" dirty="0"/>
              <a:t>Mobiles </a:t>
            </a:r>
            <a:r>
              <a:rPr lang="de-DE" dirty="0" err="1"/>
              <a:t>Baden-württemberg</a:t>
            </a:r>
            <a:endParaRPr lang="de-DE" sz="3000" dirty="0"/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>
          <a:xfrm>
            <a:off x="1494234" y="4083844"/>
            <a:ext cx="4589934" cy="604654"/>
          </a:xfrm>
        </p:spPr>
        <p:txBody>
          <a:bodyPr/>
          <a:lstStyle/>
          <a:p>
            <a:r>
              <a:rPr lang="de-DE" sz="975" dirty="0"/>
              <a:t>BW Stiftung intern</a:t>
            </a:r>
          </a:p>
          <a:p>
            <a:r>
              <a:rPr lang="de-DE" sz="975" dirty="0"/>
              <a:t>26. April 2018, Stuttgart</a:t>
            </a:r>
          </a:p>
          <a:p>
            <a:r>
              <a:rPr lang="de-DE" sz="975" dirty="0"/>
              <a:t>Klaus </a:t>
            </a:r>
            <a:r>
              <a:rPr lang="de-DE" sz="975" dirty="0" err="1"/>
              <a:t>Amler</a:t>
            </a:r>
            <a:r>
              <a:rPr lang="de-DE" sz="975" dirty="0"/>
              <a:t>, Projektträger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Untertitel 6"/>
          <p:cNvSpPr txBox="1">
            <a:spLocks/>
          </p:cNvSpPr>
          <p:nvPr/>
        </p:nvSpPr>
        <p:spPr>
          <a:xfrm>
            <a:off x="1493658" y="2222478"/>
            <a:ext cx="1944216" cy="232468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67500" tIns="35100" rIns="67500" bIns="3510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SzPct val="80000"/>
              <a:buFont typeface="Arial" panose="020B0604020202020204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05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Ergebnisse der Studie</a:t>
            </a:r>
          </a:p>
        </p:txBody>
      </p:sp>
    </p:spTree>
    <p:extLst>
      <p:ext uri="{BB962C8B-B14F-4D97-AF65-F5344CB8AC3E}">
        <p14:creationId xmlns:p14="http://schemas.microsoft.com/office/powerpoint/2010/main" val="4283101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812" y="411510"/>
            <a:ext cx="6264548" cy="486054"/>
          </a:xfrm>
        </p:spPr>
        <p:txBody>
          <a:bodyPr/>
          <a:lstStyle/>
          <a:p>
            <a:r>
              <a:rPr lang="de-DE" dirty="0"/>
              <a:t>Hintergrund Der Studie: Herausforderungen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half" idx="1"/>
          </p:nvPr>
        </p:nvSpPr>
        <p:spPr>
          <a:xfrm>
            <a:off x="1547812" y="951570"/>
            <a:ext cx="6241448" cy="3564396"/>
          </a:xfrm>
        </p:spPr>
        <p:txBody>
          <a:bodyPr>
            <a:noAutofit/>
          </a:bodyPr>
          <a:lstStyle/>
          <a:p>
            <a:pPr lvl="1"/>
            <a:r>
              <a:rPr lang="de-DE" sz="1350" b="1" dirty="0">
                <a:solidFill>
                  <a:schemeClr val="tx2"/>
                </a:solidFill>
              </a:rPr>
              <a:t>Gesetzliche Klimaschutz- und Luftreinhaltungsziele </a:t>
            </a:r>
          </a:p>
          <a:p>
            <a:pPr lvl="1"/>
            <a:r>
              <a:rPr lang="de-DE" sz="1350" dirty="0"/>
              <a:t>u.a. Weltklimavertrag von Paris, Klimaschutzplan 2050 der Bundesregierung, Klimaschutzgesetz BW (2013), Integriertes Energie- und Klimaschutzgesetz BW (2014), EU-Grenzwerte für Stickoxide und Feinstaub, </a:t>
            </a:r>
            <a:r>
              <a:rPr lang="de-DE" sz="1350" dirty="0" err="1"/>
              <a:t>Sustainable</a:t>
            </a:r>
            <a:r>
              <a:rPr lang="de-DE" sz="1350" dirty="0"/>
              <a:t> Development Goals (</a:t>
            </a:r>
            <a:r>
              <a:rPr lang="de-DE" sz="1350" dirty="0" err="1"/>
              <a:t>SDG‘s</a:t>
            </a:r>
            <a:r>
              <a:rPr lang="de-DE" sz="1350" dirty="0"/>
              <a:t>) der Vereinten Nationen </a:t>
            </a:r>
          </a:p>
          <a:p>
            <a:pPr lvl="1"/>
            <a:r>
              <a:rPr lang="de-DE" sz="1350" b="1" dirty="0">
                <a:solidFill>
                  <a:schemeClr val="tx2"/>
                </a:solidFill>
              </a:rPr>
              <a:t>Grundlegender Strukturwandel innerhalb der Automobilindustrie </a:t>
            </a:r>
          </a:p>
          <a:p>
            <a:pPr lvl="1"/>
            <a:r>
              <a:rPr lang="de-DE" sz="1350" dirty="0"/>
              <a:t>u.a. Quoten für Elektromobilität (China) bzw. definierte Zeitpunkte zum Ausstieg aus Verbrennungsmotoren in wichtigen Absatzmärkten (Europa). Digitalisierung, Automatisierung und der Trend zum autonome und geteilten Fahren. </a:t>
            </a:r>
          </a:p>
          <a:p>
            <a:pPr lvl="1"/>
            <a:r>
              <a:rPr lang="de-DE" sz="1350" dirty="0"/>
              <a:t>Neue Konkurrenten mit neuen Geschäftsmodellen und Mobilitätsdienstleistungen. Veränderungsdruck auf Automobilindustrie</a:t>
            </a:r>
          </a:p>
          <a:p>
            <a:pPr lvl="1"/>
            <a:r>
              <a:rPr lang="de-DE" sz="1350" dirty="0"/>
              <a:t>Als Automobilland sind die b.-w. Automobilhersteller, Zulieferer und die Beschäftigten von diesen Herausforderungen und tiefgreifenden Veränderungen besonders betroffen</a:t>
            </a:r>
          </a:p>
        </p:txBody>
      </p:sp>
    </p:spTree>
    <p:extLst>
      <p:ext uri="{BB962C8B-B14F-4D97-AF65-F5344CB8AC3E}">
        <p14:creationId xmlns:p14="http://schemas.microsoft.com/office/powerpoint/2010/main" val="3117475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812" y="411510"/>
            <a:ext cx="6264548" cy="486054"/>
          </a:xfrm>
        </p:spPr>
        <p:txBody>
          <a:bodyPr/>
          <a:lstStyle/>
          <a:p>
            <a:r>
              <a:rPr lang="de-DE" dirty="0"/>
              <a:t>Leitfrage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67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 Ergebnisse der </a:t>
            </a:r>
            <a:r>
              <a:rPr kumimoji="0" lang="de-DE" sz="675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studie</a:t>
            </a: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„mobiles </a:t>
            </a:r>
            <a:r>
              <a:rPr kumimoji="0" lang="de-DE" sz="675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baden-württemberg</a:t>
            </a: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none" spc="0" normalizeH="0" baseline="0" noProof="0" dirty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83618"/>
            <a:ext cx="3757320" cy="256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Inhaltsplatzhalter 11"/>
          <p:cNvSpPr>
            <a:spLocks noGrp="1"/>
          </p:cNvSpPr>
          <p:nvPr>
            <p:ph sz="half" idx="1"/>
          </p:nvPr>
        </p:nvSpPr>
        <p:spPr>
          <a:xfrm>
            <a:off x="1547812" y="951571"/>
            <a:ext cx="6241448" cy="756008"/>
          </a:xfrm>
        </p:spPr>
        <p:txBody>
          <a:bodyPr>
            <a:normAutofit/>
          </a:bodyPr>
          <a:lstStyle/>
          <a:p>
            <a:pPr lvl="1"/>
            <a:r>
              <a:rPr lang="de-DE" dirty="0"/>
              <a:t>Wie kann eine nachhaltige Entwicklung der Mobilität in Baden-Württemberg gelingen, die neben der ökologischen Ziele auch eine nachhaltige Transformation der Mobilitätswirtschaft erreicht?</a:t>
            </a:r>
          </a:p>
          <a:p>
            <a:pPr lvl="1"/>
            <a:endParaRPr lang="de-DE" i="1" dirty="0"/>
          </a:p>
        </p:txBody>
      </p:sp>
      <p:sp>
        <p:nvSpPr>
          <p:cNvPr id="7" name="Rechteck 6"/>
          <p:cNvSpPr/>
          <p:nvPr/>
        </p:nvSpPr>
        <p:spPr>
          <a:xfrm>
            <a:off x="1488954" y="4029912"/>
            <a:ext cx="560293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Auftraggeber: 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Baden-Württemberg-Stiftung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Initiator: 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BUND BW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Laufzeit: </a:t>
            </a:r>
            <a:r>
              <a:rPr kumimoji="0" lang="de-DE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November 2015 bis Juni 2017</a:t>
            </a:r>
          </a:p>
        </p:txBody>
      </p:sp>
    </p:spTree>
    <p:extLst>
      <p:ext uri="{BB962C8B-B14F-4D97-AF65-F5344CB8AC3E}">
        <p14:creationId xmlns:p14="http://schemas.microsoft.com/office/powerpoint/2010/main" val="55026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/>
        </p:nvGrpSpPr>
        <p:grpSpPr>
          <a:xfrm>
            <a:off x="472453" y="2696996"/>
            <a:ext cx="4047853" cy="1703836"/>
            <a:chOff x="472453" y="2696996"/>
            <a:chExt cx="4047853" cy="1703836"/>
          </a:xfrm>
        </p:grpSpPr>
        <p:pic>
          <p:nvPicPr>
            <p:cNvPr id="7" name="Picture 2" descr="https://data.motor-talk.de/data/galleries/0/2/1864/56574269/peking-smog-4921188741215574563.jpg"/>
            <p:cNvPicPr preferRelativeResize="0"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72453" y="2960832"/>
              <a:ext cx="2880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http://cdn1.spiegel.de/images/image-945320-breitwandaufmacher-nahw-945320.jpg"/>
            <p:cNvPicPr preferRelativeResize="0"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70306" y="2735826"/>
              <a:ext cx="1650000" cy="99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feld 12"/>
            <p:cNvSpPr txBox="1"/>
            <p:nvPr/>
          </p:nvSpPr>
          <p:spPr>
            <a:xfrm>
              <a:off x="714663" y="2696996"/>
              <a:ext cx="16898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Umweltbelastung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472453" y="967796"/>
            <a:ext cx="4063833" cy="1726843"/>
            <a:chOff x="472453" y="967796"/>
            <a:chExt cx="4063833" cy="1726843"/>
          </a:xfrm>
        </p:grpSpPr>
        <p:pic>
          <p:nvPicPr>
            <p:cNvPr id="9" name="Picture 2" descr="http://cdn1.stuttgarter-nachrichten.de/media.media.32ddc4f5-610f-4ea7-a278-660725970ed0.normalized.jpeg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53" y="1254639"/>
              <a:ext cx="2880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://cdn1.stuttgarter-zeitung.de/media.media.ac41b808-8cd2-46c2-b79a-8b8aa8568ff8.normalized.jpeg"/>
            <p:cNvPicPr preferRelativeResize="0"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6286" y="1053379"/>
              <a:ext cx="1650000" cy="99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feld 13"/>
            <p:cNvSpPr txBox="1"/>
            <p:nvPr/>
          </p:nvSpPr>
          <p:spPr>
            <a:xfrm>
              <a:off x="590837" y="967796"/>
              <a:ext cx="19380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Hohe Verkehrsdichte</a:t>
              </a:r>
              <a:endPara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4649514" y="2688202"/>
            <a:ext cx="4034348" cy="1712630"/>
            <a:chOff x="4649514" y="2688202"/>
            <a:chExt cx="4034348" cy="1712630"/>
          </a:xfrm>
        </p:grpSpPr>
        <p:pic>
          <p:nvPicPr>
            <p:cNvPr id="11" name="Picture 2" descr="http://cdn.webfail.com/upl/img/ac7b6abcc49/post2.jpg"/>
            <p:cNvPicPr preferRelativeResize="0"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514" y="2960832"/>
              <a:ext cx="2880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://footage.framepool.com/shotimg/961121564-zugreise-geschaeftsreise-surfen-internet-informationstechnik.jpg"/>
            <p:cNvPicPr preferRelativeResize="0"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862" y="2775094"/>
              <a:ext cx="1650000" cy="99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feld 14"/>
            <p:cNvSpPr txBox="1"/>
            <p:nvPr/>
          </p:nvSpPr>
          <p:spPr>
            <a:xfrm>
              <a:off x="4776163" y="2688202"/>
              <a:ext cx="16578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Neue </a:t>
              </a:r>
              <a:r>
                <a:rPr lang="de-DE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Bedürfnisse</a:t>
              </a: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4648968" y="985831"/>
            <a:ext cx="4035329" cy="1707375"/>
            <a:chOff x="4648968" y="985831"/>
            <a:chExt cx="4035329" cy="1707375"/>
          </a:xfrm>
        </p:grpSpPr>
        <p:pic>
          <p:nvPicPr>
            <p:cNvPr id="5" name="Picture 2" descr="https://img.morgenpost.de/img/berlin/crop134866928/6362602629-w820-cv16_9-q85/Germany-Hit-By-Four-Day-Rail-Strike-2-.jpg"/>
            <p:cNvPicPr preferRelativeResize="0"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48968" y="1253206"/>
              <a:ext cx="2880000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s://images.kurier.at/46-33265480.jpg/620x340/52.872.051"/>
            <p:cNvPicPr preferRelativeResize="0"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4297" y="1038850"/>
              <a:ext cx="1650000" cy="99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feld 15"/>
            <p:cNvSpPr txBox="1"/>
            <p:nvPr/>
          </p:nvSpPr>
          <p:spPr>
            <a:xfrm>
              <a:off x="4725160" y="985831"/>
              <a:ext cx="28038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Urbanisierung</a:t>
              </a:r>
              <a:endPara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</p:grpSp>
      <p:sp>
        <p:nvSpPr>
          <p:cNvPr id="17" name="Titel 1"/>
          <p:cNvSpPr txBox="1">
            <a:spLocks/>
          </p:cNvSpPr>
          <p:nvPr/>
        </p:nvSpPr>
        <p:spPr bwMode="auto">
          <a:xfrm>
            <a:off x="438174" y="153134"/>
            <a:ext cx="8470116" cy="4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Wo wir heute stehen und was uns bewegt</a:t>
            </a:r>
            <a:b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altLang="de-DE" sz="1800" kern="0" dirty="0">
                <a:solidFill>
                  <a:schemeClr val="accent2"/>
                </a:solidFill>
                <a:cs typeface="Arial" panose="020B0604020202020204" pitchFamily="34" charset="0"/>
              </a:rPr>
              <a:t>Mobilität </a:t>
            </a:r>
            <a:r>
              <a:rPr lang="de-DE" altLang="de-DE" sz="1800" kern="0" dirty="0" smtClean="0">
                <a:solidFill>
                  <a:schemeClr val="accent2"/>
                </a:solidFill>
                <a:cs typeface="Arial" panose="020B0604020202020204" pitchFamily="34" charset="0"/>
              </a:rPr>
              <a:t>und Städte stehen </a:t>
            </a:r>
            <a:r>
              <a:rPr lang="de-DE" altLang="de-DE" sz="1800" kern="0" dirty="0">
                <a:solidFill>
                  <a:schemeClr val="accent2"/>
                </a:solidFill>
                <a:cs typeface="Arial" panose="020B0604020202020204" pitchFamily="34" charset="0"/>
              </a:rPr>
              <a:t>vor großen </a:t>
            </a:r>
            <a:r>
              <a:rPr lang="de-DE" altLang="de-DE" sz="1800" kern="0" dirty="0" smtClean="0">
                <a:solidFill>
                  <a:schemeClr val="accent2"/>
                </a:solidFill>
                <a:cs typeface="Arial" panose="020B0604020202020204" pitchFamily="34" charset="0"/>
              </a:rPr>
              <a:t>Herausforderungen</a:t>
            </a:r>
            <a:endParaRPr lang="de-DE" altLang="de-DE" sz="1800" kern="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17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Projektteam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19609" y="1167594"/>
            <a:ext cx="5200763" cy="340237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</a:pPr>
            <a:r>
              <a:rPr lang="de-DE" b="1" dirty="0">
                <a:solidFill>
                  <a:schemeClr val="accent1"/>
                </a:solidFill>
              </a:rPr>
              <a:t>Öko-Institut e.V. </a:t>
            </a:r>
          </a:p>
          <a:p>
            <a:pPr lvl="1">
              <a:spcBef>
                <a:spcPts val="0"/>
              </a:spcBef>
            </a:pPr>
            <a:r>
              <a:rPr lang="de-DE" dirty="0"/>
              <a:t>Projektleitung, Modellierung der Szenarien</a:t>
            </a:r>
          </a:p>
          <a:p>
            <a:pPr lvl="1">
              <a:spcBef>
                <a:spcPts val="0"/>
              </a:spcBef>
            </a:pPr>
            <a:endParaRPr lang="de-DE" sz="750" dirty="0"/>
          </a:p>
          <a:p>
            <a:pPr>
              <a:spcBef>
                <a:spcPts val="0"/>
              </a:spcBef>
            </a:pPr>
            <a:r>
              <a:rPr lang="de-DE" b="1" dirty="0">
                <a:solidFill>
                  <a:schemeClr val="accent1"/>
                </a:solidFill>
              </a:rPr>
              <a:t>Fraunhofer IAO </a:t>
            </a:r>
          </a:p>
          <a:p>
            <a:pPr lvl="1">
              <a:spcBef>
                <a:spcPts val="0"/>
              </a:spcBef>
            </a:pPr>
            <a:r>
              <a:rPr lang="de-DE" dirty="0"/>
              <a:t>Ökonomische Modellierung der Szenarien</a:t>
            </a:r>
          </a:p>
          <a:p>
            <a:pPr lvl="1">
              <a:spcBef>
                <a:spcPts val="0"/>
              </a:spcBef>
            </a:pPr>
            <a:endParaRPr lang="de-DE" sz="750" dirty="0"/>
          </a:p>
          <a:p>
            <a:pPr>
              <a:spcBef>
                <a:spcPts val="0"/>
              </a:spcBef>
            </a:pPr>
            <a:r>
              <a:rPr lang="de-DE" b="1" dirty="0">
                <a:solidFill>
                  <a:schemeClr val="accent1"/>
                </a:solidFill>
              </a:rPr>
              <a:t>ISOE  - Institut für sozial-ökologische Forschung </a:t>
            </a:r>
          </a:p>
          <a:p>
            <a:pPr lvl="1">
              <a:spcBef>
                <a:spcPts val="0"/>
              </a:spcBef>
            </a:pPr>
            <a:r>
              <a:rPr lang="de-DE" dirty="0"/>
              <a:t>Analysen zu Werten, Mobilitätsorientierungen, Raum</a:t>
            </a:r>
          </a:p>
          <a:p>
            <a:pPr lvl="1">
              <a:spcBef>
                <a:spcPts val="0"/>
              </a:spcBef>
            </a:pPr>
            <a:endParaRPr lang="de-DE" sz="750" dirty="0"/>
          </a:p>
          <a:p>
            <a:pPr marL="0" lvl="1" indent="0">
              <a:spcBef>
                <a:spcPts val="0"/>
              </a:spcBef>
              <a:buNone/>
            </a:pPr>
            <a:r>
              <a:rPr lang="de-DE" b="1" dirty="0">
                <a:solidFill>
                  <a:schemeClr val="accent1"/>
                </a:solidFill>
              </a:rPr>
              <a:t>IMU Institut</a:t>
            </a:r>
          </a:p>
          <a:p>
            <a:pPr marL="257175" lvl="1" indent="-257175">
              <a:spcBef>
                <a:spcPts val="0"/>
              </a:spcBef>
            </a:pPr>
            <a:r>
              <a:rPr lang="de-DE" dirty="0"/>
              <a:t>Analysen zur Mobilitätswirtschaft</a:t>
            </a:r>
          </a:p>
          <a:p>
            <a:pPr marL="257175" lvl="1" indent="-257175">
              <a:spcBef>
                <a:spcPts val="0"/>
              </a:spcBef>
            </a:pPr>
            <a:endParaRPr lang="de-DE" dirty="0"/>
          </a:p>
          <a:p>
            <a:pPr marL="0" lvl="1" indent="0">
              <a:spcBef>
                <a:spcPts val="0"/>
              </a:spcBef>
              <a:buNone/>
            </a:pPr>
            <a:r>
              <a:rPr lang="de-DE" b="1" dirty="0">
                <a:solidFill>
                  <a:schemeClr val="accent1"/>
                </a:solidFill>
              </a:rPr>
              <a:t>Projektträger </a:t>
            </a:r>
            <a:r>
              <a:rPr lang="de-DE" dirty="0"/>
              <a:t>Klaus </a:t>
            </a:r>
            <a:r>
              <a:rPr lang="de-DE" dirty="0" err="1"/>
              <a:t>Amler</a:t>
            </a:r>
            <a:endParaRPr lang="de-DE" dirty="0"/>
          </a:p>
          <a:p>
            <a:pPr marL="257175" lvl="1" indent="-257175">
              <a:spcBef>
                <a:spcPts val="0"/>
              </a:spcBef>
            </a:pPr>
            <a:endParaRPr lang="de-DE" dirty="0"/>
          </a:p>
          <a:p>
            <a:pPr marL="257175" lvl="1" indent="-257175">
              <a:spcBef>
                <a:spcPts val="0"/>
              </a:spcBef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t> </a:t>
            </a:r>
            <a:fld id="{5F1BFBE3-3A4E-4FFD-80E2-BCF2DC0B3100}" type="slidenum"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5" name="Grafik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09880"/>
            <a:ext cx="1121569" cy="33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571750"/>
            <a:ext cx="1081804" cy="486054"/>
          </a:xfrm>
          <a:prstGeom prst="rect">
            <a:avLst/>
          </a:prstGeom>
          <a:noFill/>
        </p:spPr>
      </p:pic>
      <p:pic>
        <p:nvPicPr>
          <p:cNvPr id="9" name="Grafik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406" y="1872712"/>
            <a:ext cx="1081802" cy="335756"/>
          </a:xfrm>
          <a:prstGeom prst="rect">
            <a:avLst/>
          </a:prstGeom>
          <a:noFill/>
        </p:spPr>
      </p:pic>
      <p:pic>
        <p:nvPicPr>
          <p:cNvPr id="10" name="Grafik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406" y="3435846"/>
            <a:ext cx="932342" cy="432048"/>
          </a:xfrm>
          <a:prstGeom prst="rect">
            <a:avLst/>
          </a:prstGeom>
          <a:noFill/>
        </p:spPr>
      </p:pic>
      <p:sp>
        <p:nvSpPr>
          <p:cNvPr id="1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979712" y="4948014"/>
            <a:ext cx="4483001" cy="108012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/  Ergebnisse der </a:t>
            </a:r>
            <a:r>
              <a:rPr kumimoji="0" lang="de-DE" sz="675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studie</a:t>
            </a: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„mobiles </a:t>
            </a:r>
            <a:r>
              <a:rPr kumimoji="0" lang="de-DE" sz="675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baden-württemberg</a:t>
            </a: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“</a:t>
            </a:r>
          </a:p>
        </p:txBody>
      </p:sp>
      <p:sp>
        <p:nvSpPr>
          <p:cNvPr id="13" name="Datumsplatzhalter 3"/>
          <p:cNvSpPr txBox="1">
            <a:spLocks/>
          </p:cNvSpPr>
          <p:nvPr/>
        </p:nvSpPr>
        <p:spPr>
          <a:xfrm>
            <a:off x="1385646" y="4948014"/>
            <a:ext cx="594066" cy="1080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120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12.12.2017</a:t>
            </a:r>
          </a:p>
        </p:txBody>
      </p:sp>
      <p:sp>
        <p:nvSpPr>
          <p:cNvPr id="14" name="Foliennummernplatzhalter 5"/>
          <p:cNvSpPr txBox="1">
            <a:spLocks/>
          </p:cNvSpPr>
          <p:nvPr/>
        </p:nvSpPr>
        <p:spPr>
          <a:xfrm>
            <a:off x="1547812" y="86916"/>
            <a:ext cx="215876" cy="162576"/>
          </a:xfrm>
          <a:prstGeom prst="rect">
            <a:avLst/>
          </a:prstGeom>
        </p:spPr>
        <p:txBody>
          <a:bodyPr vert="horz" lIns="0" tIns="0" rIns="5400" bIns="0" rtlCol="0" anchor="b" anchorCtr="0"/>
          <a:lstStyle>
            <a:defPPr>
              <a:defRPr lang="de-DE"/>
            </a:defPPr>
            <a:lvl1pPr>
              <a:defRPr sz="900">
                <a:solidFill>
                  <a:schemeClr val="tx2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EE493-AD2E-4872-B2F6-8F12A747F0A5}" type="slidenum">
              <a:rPr kumimoji="0" lang="de-DE" sz="675" b="0" i="0" u="none" strike="noStrike" kern="1200" cap="none" spc="0" normalizeH="0" baseline="0" noProof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675" b="0" i="0" u="none" strike="noStrike" kern="1200" cap="none" spc="0" normalizeH="0" baseline="0" noProof="0" dirty="0">
              <a:ln>
                <a:noFill/>
              </a:ln>
              <a:solidFill>
                <a:srgbClr val="ED8B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057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Stakeholder-Beteiligung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350" dirty="0">
                <a:solidFill>
                  <a:schemeClr val="tx2"/>
                </a:solidFill>
                <a:latin typeface="+mn-lt"/>
              </a:rPr>
              <a:t>Zentraler Baustein </a:t>
            </a:r>
            <a:r>
              <a:rPr lang="de-DE" sz="1350" b="0" dirty="0">
                <a:latin typeface="+mn-lt"/>
              </a:rPr>
              <a:t>bei der Szenario-Konzeption und </a:t>
            </a:r>
            <a:r>
              <a:rPr lang="de-DE" sz="1350" b="0" dirty="0" smtClean="0">
                <a:latin typeface="+mn-lt"/>
              </a:rPr>
              <a:t>-diskussion</a:t>
            </a:r>
            <a:endParaRPr lang="de-DE" sz="1350" b="0" dirty="0">
              <a:latin typeface="+mn-lt"/>
            </a:endParaRPr>
          </a:p>
          <a:p>
            <a:endParaRPr lang="de-DE" sz="1350" dirty="0">
              <a:solidFill>
                <a:schemeClr val="tx2"/>
              </a:solidFill>
              <a:latin typeface="+mn-lt"/>
            </a:endParaRPr>
          </a:p>
          <a:p>
            <a:r>
              <a:rPr lang="de-DE" sz="1350" dirty="0">
                <a:solidFill>
                  <a:schemeClr val="tx2"/>
                </a:solidFill>
                <a:latin typeface="+mn-lt"/>
              </a:rPr>
              <a:t>Drei Workshops </a:t>
            </a:r>
            <a:r>
              <a:rPr lang="de-DE" sz="1350" b="0" dirty="0">
                <a:latin typeface="+mn-lt"/>
              </a:rPr>
              <a:t>mit insgesamt 19 Stakeholdern: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Daimler AG, Porsche AG, Robert Bosch GmbH, </a:t>
            </a:r>
            <a:r>
              <a:rPr lang="de-DE" dirty="0" err="1"/>
              <a:t>ElringKlinger</a:t>
            </a:r>
            <a:r>
              <a:rPr lang="de-DE" dirty="0"/>
              <a:t> AG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NVBW - Nahverkehrsgesellschaft Baden-Württemberg mbH, Verkehrsverbund Schwarzwald-Baar GmbH, Verkehrsverbund Rhein-Neckar GmbH, Deutsche Bahn AG, 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ADFC Baden-Württemberg, </a:t>
            </a:r>
            <a:r>
              <a:rPr lang="de-DE" dirty="0" err="1"/>
              <a:t>BUNDjugend</a:t>
            </a:r>
            <a:r>
              <a:rPr lang="de-DE" dirty="0"/>
              <a:t> BW, VCD Baden-Württemberg,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IG Metall Baden-Württemberg, DGB, 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Landesbank Baden-Württemberg (LBBW), e-mobil GmbH, Landesverband für Menschen mit Körper- und Mehrfachbehinderung, </a:t>
            </a:r>
            <a:br>
              <a:rPr lang="de-DE" dirty="0"/>
            </a:br>
            <a:r>
              <a:rPr lang="de-DE" dirty="0" err="1"/>
              <a:t>thinc</a:t>
            </a:r>
            <a:r>
              <a:rPr lang="de-DE" dirty="0"/>
              <a:t> GmbH, </a:t>
            </a:r>
            <a:r>
              <a:rPr lang="de-DE" dirty="0" err="1"/>
              <a:t>flinc</a:t>
            </a:r>
            <a:r>
              <a:rPr lang="de-DE" dirty="0"/>
              <a:t> GmbH, IBM </a:t>
            </a:r>
            <a:r>
              <a:rPr lang="de-DE" dirty="0" err="1"/>
              <a:t>Telematics</a:t>
            </a:r>
            <a:r>
              <a:rPr lang="de-DE" dirty="0"/>
              <a:t> Solutions. 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12.12.2017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/  Ergebnisse der </a:t>
            </a:r>
            <a:r>
              <a:rPr kumimoji="0" lang="de-DE" sz="675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studie</a:t>
            </a: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„mobiles </a:t>
            </a:r>
            <a:r>
              <a:rPr kumimoji="0" lang="de-DE" sz="675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baden-württemberg</a:t>
            </a:r>
            <a:endParaRPr kumimoji="0" lang="de-DE" sz="675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EE493-AD2E-4872-B2F6-8F12A747F0A5}" type="slidenum">
              <a:rPr kumimoji="0" lang="de-DE" sz="675" b="0" i="0" u="none" strike="noStrike" kern="1200" cap="none" spc="0" normalizeH="0" baseline="0" noProof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de-DE" sz="675" b="0" i="0" u="none" strike="noStrike" kern="1200" cap="none" spc="0" normalizeH="0" baseline="0" noProof="0" dirty="0">
              <a:ln>
                <a:noFill/>
              </a:ln>
              <a:solidFill>
                <a:srgbClr val="ED8B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1910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812" y="303498"/>
            <a:ext cx="5778104" cy="216024"/>
          </a:xfrm>
        </p:spPr>
        <p:txBody>
          <a:bodyPr/>
          <a:lstStyle/>
          <a:p>
            <a:r>
              <a:rPr lang="de-DE" dirty="0" err="1"/>
              <a:t>Szenarioentwicklung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>
          <a:xfrm>
            <a:off x="1547813" y="573528"/>
            <a:ext cx="6048375" cy="3942438"/>
          </a:xfrm>
        </p:spPr>
        <p:txBody>
          <a:bodyPr/>
          <a:lstStyle/>
          <a:p>
            <a:pPr lvl="1">
              <a:lnSpc>
                <a:spcPct val="150000"/>
              </a:lnSpc>
              <a:spcBef>
                <a:spcPts val="1350"/>
              </a:spcBef>
            </a:pPr>
            <a:r>
              <a:rPr lang="de-DE" sz="1350" b="1" dirty="0"/>
              <a:t>Prämissen für alle drei Szenarien</a:t>
            </a:r>
          </a:p>
          <a:p>
            <a:pPr lvl="2"/>
            <a:r>
              <a:rPr lang="de-DE" sz="1350" b="1" dirty="0"/>
              <a:t>Bundesregierung und Bundestag halten ratifizierten Paris-Vertrag ein: </a:t>
            </a:r>
            <a:r>
              <a:rPr lang="de-DE" sz="1350" dirty="0"/>
              <a:t>Eintreten für Klimaschutz und nachhaltige Entwicklung als internationales Leitmotiv politischen Handelns</a:t>
            </a:r>
          </a:p>
          <a:p>
            <a:pPr lvl="2"/>
            <a:r>
              <a:rPr lang="de-DE" sz="1350" dirty="0"/>
              <a:t>praktisch vollständige Reduktion der THG-Emissionen bis 2050. D.h. in allen Szenarien ambitionierte Entwicklung auf Seiten der Technologien  (E-Mob + Oberleitungs-Lkw + strombasierte Kraftstoffe)</a:t>
            </a:r>
          </a:p>
          <a:p>
            <a:pPr lvl="2"/>
            <a:r>
              <a:rPr lang="de-DE" sz="1350" dirty="0"/>
              <a:t>Die Digitalisierung nimmt stark zu. Autonomes Fahren wird zum Standard im öffentlichen und Individualverkehr</a:t>
            </a:r>
          </a:p>
          <a:p>
            <a:pPr lvl="2">
              <a:spcAft>
                <a:spcPts val="450"/>
              </a:spcAft>
            </a:pPr>
            <a:r>
              <a:rPr lang="de-DE" sz="1350" dirty="0"/>
              <a:t>Die Bevölkerung wächst in allen drei Szenarien leicht</a:t>
            </a:r>
          </a:p>
          <a:p>
            <a:pPr lvl="1"/>
            <a:r>
              <a:rPr lang="de-DE" sz="1350" b="1" dirty="0"/>
              <a:t>Drei Szenarien</a:t>
            </a:r>
          </a:p>
          <a:p>
            <a:pPr lvl="2"/>
            <a:r>
              <a:rPr lang="de-DE" sz="1350" b="1" dirty="0">
                <a:solidFill>
                  <a:schemeClr val="tx2"/>
                </a:solidFill>
              </a:rPr>
              <a:t>Neue Individualmobilität </a:t>
            </a:r>
            <a:r>
              <a:rPr lang="de-DE" sz="1350" dirty="0"/>
              <a:t>– privat und komfortabel unterwegs</a:t>
            </a:r>
          </a:p>
          <a:p>
            <a:pPr lvl="2"/>
            <a:r>
              <a:rPr lang="de-DE" sz="1350" b="1" dirty="0">
                <a:solidFill>
                  <a:schemeClr val="tx2"/>
                </a:solidFill>
              </a:rPr>
              <a:t>Neue Dienstleistungen </a:t>
            </a:r>
            <a:r>
              <a:rPr lang="de-DE" sz="1350" dirty="0"/>
              <a:t>– kreative Geschäftsmodelle, geteilte Fahrzeuge</a:t>
            </a:r>
          </a:p>
          <a:p>
            <a:pPr lvl="2">
              <a:spcAft>
                <a:spcPts val="450"/>
              </a:spcAft>
            </a:pPr>
            <a:r>
              <a:rPr lang="de-DE" sz="1350" b="1" dirty="0">
                <a:solidFill>
                  <a:schemeClr val="tx2"/>
                </a:solidFill>
              </a:rPr>
              <a:t>Neue Mobilitätskultur </a:t>
            </a:r>
            <a:r>
              <a:rPr lang="de-DE" sz="1350" dirty="0"/>
              <a:t>– kürzere Wege, flexible öffentliche Systeme</a:t>
            </a:r>
          </a:p>
          <a:p>
            <a:pPr marL="0" lvl="2" indent="0">
              <a:spcAft>
                <a:spcPts val="450"/>
              </a:spcAft>
              <a:buNone/>
            </a:pPr>
            <a:r>
              <a:rPr lang="de-DE" sz="1350" dirty="0"/>
              <a:t>Zusätzlich wurde ein</a:t>
            </a:r>
            <a:r>
              <a:rPr lang="de-DE" sz="1350" b="1" dirty="0">
                <a:solidFill>
                  <a:schemeClr val="tx2"/>
                </a:solidFill>
              </a:rPr>
              <a:t> Referenzszenario </a:t>
            </a:r>
            <a:r>
              <a:rPr lang="de-DE" sz="1350" dirty="0"/>
              <a:t>(orientiert an Verkehrsprognose BVWP / </a:t>
            </a:r>
            <a:r>
              <a:rPr lang="de-DE" sz="1350" dirty="0" err="1"/>
              <a:t>Renewbility</a:t>
            </a:r>
            <a:r>
              <a:rPr lang="de-DE" sz="1350" dirty="0"/>
              <a:t> Basisszenario) gerechnet.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294967295"/>
          </p:nvPr>
        </p:nvSpPr>
        <p:spPr>
          <a:xfrm>
            <a:off x="1547812" y="86916"/>
            <a:ext cx="215876" cy="162576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EE493-AD2E-4872-B2F6-8F12A747F0A5}" type="slidenum">
              <a:rPr kumimoji="0" lang="de-DE" sz="675" b="0" i="0" u="none" strike="noStrike" kern="1200" cap="none" spc="0" normalizeH="0" baseline="0" noProof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e-DE" sz="675" b="0" i="0" u="none" strike="noStrike" kern="1200" cap="none" spc="0" normalizeH="0" baseline="0" noProof="0" dirty="0">
              <a:ln>
                <a:noFill/>
              </a:ln>
              <a:solidFill>
                <a:srgbClr val="ED8B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1547812" y="4948014"/>
            <a:ext cx="485906" cy="108012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67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1979712" y="4948014"/>
            <a:ext cx="4483001" cy="108012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all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Ergebnisse der Studie „mobiles baden-württemberg“</a:t>
            </a:r>
            <a:endParaRPr kumimoji="0" lang="de-DE" sz="675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979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Individualmobilität (NIM) – privat und komfortabel unterwegs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>
          <a:xfrm>
            <a:off x="1550178" y="1167426"/>
            <a:ext cx="4317967" cy="3294534"/>
          </a:xfrm>
        </p:spPr>
        <p:txBody>
          <a:bodyPr/>
          <a:lstStyle/>
          <a:p>
            <a:pPr lvl="3">
              <a:spcAft>
                <a:spcPts val="450"/>
              </a:spcAft>
            </a:pPr>
            <a:r>
              <a:rPr lang="de-DE" dirty="0"/>
              <a:t>Hohes Bedürfnis nach Individualität und Flexibilität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Mobilität dient der sozialen Distinktion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Individualverkehr mit Pkw weiterhin dominant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Automatisierung führt zu Komfortsteigerung von Pkw 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Lebensqualität in Städten v.a. durch weniger Emissionen beeinflusst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Anbindung des ländlichen Raumes vorwiegend über autonom fahrende Privat-Pkw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Güter- und Luftverkehr weiter ansteigend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EE493-AD2E-4872-B2F6-8F12A747F0A5}" type="slidenum">
              <a:rPr kumimoji="0" lang="de-DE" sz="675" b="0" i="0" u="none" strike="noStrike" kern="1200" cap="none" spc="0" normalizeH="0" baseline="0" noProof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e-DE" sz="675" b="0" i="0" u="none" strike="noStrike" kern="1200" cap="none" spc="0" normalizeH="0" baseline="0" noProof="0" dirty="0">
              <a:ln>
                <a:noFill/>
              </a:ln>
              <a:solidFill>
                <a:srgbClr val="ED8B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" name="Grafik 5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02" y="1113588"/>
            <a:ext cx="2072070" cy="2376000"/>
          </a:xfrm>
          <a:prstGeom prst="rect">
            <a:avLst/>
          </a:prstGeom>
        </p:spPr>
      </p:pic>
      <p:grpSp>
        <p:nvGrpSpPr>
          <p:cNvPr id="55" name="Gruppieren 54"/>
          <p:cNvGrpSpPr/>
          <p:nvPr/>
        </p:nvGrpSpPr>
        <p:grpSpPr>
          <a:xfrm>
            <a:off x="6882131" y="2172144"/>
            <a:ext cx="348183" cy="358051"/>
            <a:chOff x="4200848" y="3465908"/>
            <a:chExt cx="535412" cy="550585"/>
          </a:xfrm>
        </p:grpSpPr>
        <p:sp>
          <p:nvSpPr>
            <p:cNvPr id="56" name="Rechteck 3"/>
            <p:cNvSpPr/>
            <p:nvPr/>
          </p:nvSpPr>
          <p:spPr>
            <a:xfrm rot="1000569">
              <a:off x="4484840" y="3782918"/>
              <a:ext cx="130261" cy="214661"/>
            </a:xfrm>
            <a:custGeom>
              <a:avLst/>
              <a:gdLst>
                <a:gd name="connsiteX0" fmla="*/ 0 w 136669"/>
                <a:gd name="connsiteY0" fmla="*/ 0 h 635987"/>
                <a:gd name="connsiteX1" fmla="*/ 136669 w 136669"/>
                <a:gd name="connsiteY1" fmla="*/ 0 h 635987"/>
                <a:gd name="connsiteX2" fmla="*/ 136669 w 136669"/>
                <a:gd name="connsiteY2" fmla="*/ 635987 h 635987"/>
                <a:gd name="connsiteX3" fmla="*/ 0 w 136669"/>
                <a:gd name="connsiteY3" fmla="*/ 635987 h 635987"/>
                <a:gd name="connsiteX4" fmla="*/ 0 w 136669"/>
                <a:gd name="connsiteY4" fmla="*/ 0 h 635987"/>
                <a:gd name="connsiteX0" fmla="*/ 0 w 189013"/>
                <a:gd name="connsiteY0" fmla="*/ 52870 h 635987"/>
                <a:gd name="connsiteX1" fmla="*/ 189013 w 189013"/>
                <a:gd name="connsiteY1" fmla="*/ 0 h 635987"/>
                <a:gd name="connsiteX2" fmla="*/ 189013 w 189013"/>
                <a:gd name="connsiteY2" fmla="*/ 635987 h 635987"/>
                <a:gd name="connsiteX3" fmla="*/ 52344 w 189013"/>
                <a:gd name="connsiteY3" fmla="*/ 635987 h 635987"/>
                <a:gd name="connsiteX4" fmla="*/ 0 w 189013"/>
                <a:gd name="connsiteY4" fmla="*/ 52870 h 635987"/>
                <a:gd name="connsiteX0" fmla="*/ 0 w 352284"/>
                <a:gd name="connsiteY0" fmla="*/ 52870 h 635987"/>
                <a:gd name="connsiteX1" fmla="*/ 189013 w 352284"/>
                <a:gd name="connsiteY1" fmla="*/ 0 h 635987"/>
                <a:gd name="connsiteX2" fmla="*/ 352284 w 352284"/>
                <a:gd name="connsiteY2" fmla="*/ 518895 h 635987"/>
                <a:gd name="connsiteX3" fmla="*/ 52344 w 352284"/>
                <a:gd name="connsiteY3" fmla="*/ 635987 h 635987"/>
                <a:gd name="connsiteX4" fmla="*/ 0 w 352284"/>
                <a:gd name="connsiteY4" fmla="*/ 52870 h 635987"/>
                <a:gd name="connsiteX0" fmla="*/ 0 w 352284"/>
                <a:gd name="connsiteY0" fmla="*/ 52870 h 579207"/>
                <a:gd name="connsiteX1" fmla="*/ 189013 w 352284"/>
                <a:gd name="connsiteY1" fmla="*/ 0 h 579207"/>
                <a:gd name="connsiteX2" fmla="*/ 352284 w 352284"/>
                <a:gd name="connsiteY2" fmla="*/ 518895 h 579207"/>
                <a:gd name="connsiteX3" fmla="*/ 283270 w 352284"/>
                <a:gd name="connsiteY3" fmla="*/ 579207 h 579207"/>
                <a:gd name="connsiteX4" fmla="*/ 0 w 352284"/>
                <a:gd name="connsiteY4" fmla="*/ 52870 h 57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284" h="579207">
                  <a:moveTo>
                    <a:pt x="0" y="52870"/>
                  </a:moveTo>
                  <a:lnTo>
                    <a:pt x="189013" y="0"/>
                  </a:lnTo>
                  <a:lnTo>
                    <a:pt x="352284" y="518895"/>
                  </a:lnTo>
                  <a:lnTo>
                    <a:pt x="283270" y="579207"/>
                  </a:lnTo>
                  <a:lnTo>
                    <a:pt x="0" y="528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Rechteck 4"/>
            <p:cNvSpPr/>
            <p:nvPr/>
          </p:nvSpPr>
          <p:spPr>
            <a:xfrm rot="20599431" flipV="1">
              <a:off x="4567645" y="3782574"/>
              <a:ext cx="107756" cy="212339"/>
            </a:xfrm>
            <a:custGeom>
              <a:avLst/>
              <a:gdLst>
                <a:gd name="connsiteX0" fmla="*/ 0 w 136669"/>
                <a:gd name="connsiteY0" fmla="*/ 0 h 635987"/>
                <a:gd name="connsiteX1" fmla="*/ 136669 w 136669"/>
                <a:gd name="connsiteY1" fmla="*/ 0 h 635987"/>
                <a:gd name="connsiteX2" fmla="*/ 136669 w 136669"/>
                <a:gd name="connsiteY2" fmla="*/ 635987 h 635987"/>
                <a:gd name="connsiteX3" fmla="*/ 0 w 136669"/>
                <a:gd name="connsiteY3" fmla="*/ 635987 h 635987"/>
                <a:gd name="connsiteX4" fmla="*/ 0 w 136669"/>
                <a:gd name="connsiteY4" fmla="*/ 0 h 635987"/>
                <a:gd name="connsiteX0" fmla="*/ 0 w 171373"/>
                <a:gd name="connsiteY0" fmla="*/ 0 h 635987"/>
                <a:gd name="connsiteX1" fmla="*/ 136669 w 171373"/>
                <a:gd name="connsiteY1" fmla="*/ 0 h 635987"/>
                <a:gd name="connsiteX2" fmla="*/ 171373 w 171373"/>
                <a:gd name="connsiteY2" fmla="*/ 606996 h 635987"/>
                <a:gd name="connsiteX3" fmla="*/ 0 w 171373"/>
                <a:gd name="connsiteY3" fmla="*/ 635987 h 635987"/>
                <a:gd name="connsiteX4" fmla="*/ 0 w 171373"/>
                <a:gd name="connsiteY4" fmla="*/ 0 h 635987"/>
                <a:gd name="connsiteX0" fmla="*/ 0 w 272077"/>
                <a:gd name="connsiteY0" fmla="*/ 98349 h 635987"/>
                <a:gd name="connsiteX1" fmla="*/ 237373 w 272077"/>
                <a:gd name="connsiteY1" fmla="*/ 0 h 635987"/>
                <a:gd name="connsiteX2" fmla="*/ 272077 w 272077"/>
                <a:gd name="connsiteY2" fmla="*/ 606996 h 635987"/>
                <a:gd name="connsiteX3" fmla="*/ 100704 w 272077"/>
                <a:gd name="connsiteY3" fmla="*/ 635987 h 635987"/>
                <a:gd name="connsiteX4" fmla="*/ 0 w 272077"/>
                <a:gd name="connsiteY4" fmla="*/ 98349 h 635987"/>
                <a:gd name="connsiteX0" fmla="*/ 0 w 272077"/>
                <a:gd name="connsiteY0" fmla="*/ 38688 h 576326"/>
                <a:gd name="connsiteX1" fmla="*/ 100286 w 272077"/>
                <a:gd name="connsiteY1" fmla="*/ 0 h 576326"/>
                <a:gd name="connsiteX2" fmla="*/ 272077 w 272077"/>
                <a:gd name="connsiteY2" fmla="*/ 547335 h 576326"/>
                <a:gd name="connsiteX3" fmla="*/ 100704 w 272077"/>
                <a:gd name="connsiteY3" fmla="*/ 576326 h 576326"/>
                <a:gd name="connsiteX4" fmla="*/ 0 w 272077"/>
                <a:gd name="connsiteY4" fmla="*/ 38688 h 576326"/>
                <a:gd name="connsiteX0" fmla="*/ 0 w 300517"/>
                <a:gd name="connsiteY0" fmla="*/ 47208 h 576326"/>
                <a:gd name="connsiteX1" fmla="*/ 128726 w 300517"/>
                <a:gd name="connsiteY1" fmla="*/ 0 h 576326"/>
                <a:gd name="connsiteX2" fmla="*/ 300517 w 300517"/>
                <a:gd name="connsiteY2" fmla="*/ 547335 h 576326"/>
                <a:gd name="connsiteX3" fmla="*/ 129144 w 300517"/>
                <a:gd name="connsiteY3" fmla="*/ 576326 h 576326"/>
                <a:gd name="connsiteX4" fmla="*/ 0 w 300517"/>
                <a:gd name="connsiteY4" fmla="*/ 47208 h 576326"/>
                <a:gd name="connsiteX0" fmla="*/ 0 w 300517"/>
                <a:gd name="connsiteY0" fmla="*/ 43825 h 572943"/>
                <a:gd name="connsiteX1" fmla="*/ 55360 w 300517"/>
                <a:gd name="connsiteY1" fmla="*/ 0 h 572943"/>
                <a:gd name="connsiteX2" fmla="*/ 300517 w 300517"/>
                <a:gd name="connsiteY2" fmla="*/ 543952 h 572943"/>
                <a:gd name="connsiteX3" fmla="*/ 129144 w 300517"/>
                <a:gd name="connsiteY3" fmla="*/ 572943 h 572943"/>
                <a:gd name="connsiteX4" fmla="*/ 0 w 300517"/>
                <a:gd name="connsiteY4" fmla="*/ 43825 h 572943"/>
                <a:gd name="connsiteX0" fmla="*/ 0 w 291420"/>
                <a:gd name="connsiteY0" fmla="*/ 43825 h 572943"/>
                <a:gd name="connsiteX1" fmla="*/ 55360 w 291420"/>
                <a:gd name="connsiteY1" fmla="*/ 0 h 572943"/>
                <a:gd name="connsiteX2" fmla="*/ 291420 w 291420"/>
                <a:gd name="connsiteY2" fmla="*/ 534279 h 572943"/>
                <a:gd name="connsiteX3" fmla="*/ 129144 w 291420"/>
                <a:gd name="connsiteY3" fmla="*/ 572943 h 572943"/>
                <a:gd name="connsiteX4" fmla="*/ 0 w 291420"/>
                <a:gd name="connsiteY4" fmla="*/ 43825 h 57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420" h="572943">
                  <a:moveTo>
                    <a:pt x="0" y="43825"/>
                  </a:moveTo>
                  <a:lnTo>
                    <a:pt x="55360" y="0"/>
                  </a:lnTo>
                  <a:lnTo>
                    <a:pt x="291420" y="534279"/>
                  </a:lnTo>
                  <a:lnTo>
                    <a:pt x="129144" y="572943"/>
                  </a:lnTo>
                  <a:lnTo>
                    <a:pt x="0" y="4382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Rechteck 5"/>
            <p:cNvSpPr/>
            <p:nvPr/>
          </p:nvSpPr>
          <p:spPr>
            <a:xfrm flipV="1">
              <a:off x="4506168" y="3570480"/>
              <a:ext cx="147202" cy="215231"/>
            </a:xfrm>
            <a:custGeom>
              <a:avLst/>
              <a:gdLst>
                <a:gd name="connsiteX0" fmla="*/ 0 w 261533"/>
                <a:gd name="connsiteY0" fmla="*/ 0 h 635987"/>
                <a:gd name="connsiteX1" fmla="*/ 261533 w 261533"/>
                <a:gd name="connsiteY1" fmla="*/ 0 h 635987"/>
                <a:gd name="connsiteX2" fmla="*/ 261533 w 261533"/>
                <a:gd name="connsiteY2" fmla="*/ 635987 h 635987"/>
                <a:gd name="connsiteX3" fmla="*/ 0 w 261533"/>
                <a:gd name="connsiteY3" fmla="*/ 635987 h 635987"/>
                <a:gd name="connsiteX4" fmla="*/ 0 w 261533"/>
                <a:gd name="connsiteY4" fmla="*/ 0 h 635987"/>
                <a:gd name="connsiteX0" fmla="*/ 0 w 344661"/>
                <a:gd name="connsiteY0" fmla="*/ 0 h 635987"/>
                <a:gd name="connsiteX1" fmla="*/ 344661 w 344661"/>
                <a:gd name="connsiteY1" fmla="*/ 0 h 635987"/>
                <a:gd name="connsiteX2" fmla="*/ 344661 w 344661"/>
                <a:gd name="connsiteY2" fmla="*/ 635987 h 635987"/>
                <a:gd name="connsiteX3" fmla="*/ 83128 w 344661"/>
                <a:gd name="connsiteY3" fmla="*/ 635987 h 635987"/>
                <a:gd name="connsiteX4" fmla="*/ 0 w 344661"/>
                <a:gd name="connsiteY4" fmla="*/ 0 h 635987"/>
                <a:gd name="connsiteX0" fmla="*/ 0 w 398100"/>
                <a:gd name="connsiteY0" fmla="*/ 0 h 635987"/>
                <a:gd name="connsiteX1" fmla="*/ 398100 w 398100"/>
                <a:gd name="connsiteY1" fmla="*/ 0 h 635987"/>
                <a:gd name="connsiteX2" fmla="*/ 344661 w 398100"/>
                <a:gd name="connsiteY2" fmla="*/ 635987 h 635987"/>
                <a:gd name="connsiteX3" fmla="*/ 83128 w 398100"/>
                <a:gd name="connsiteY3" fmla="*/ 635987 h 635987"/>
                <a:gd name="connsiteX4" fmla="*/ 0 w 398100"/>
                <a:gd name="connsiteY4" fmla="*/ 0 h 635987"/>
                <a:gd name="connsiteX0" fmla="*/ 0 w 398100"/>
                <a:gd name="connsiteY0" fmla="*/ 0 h 635987"/>
                <a:gd name="connsiteX1" fmla="*/ 398100 w 398100"/>
                <a:gd name="connsiteY1" fmla="*/ 0 h 635987"/>
                <a:gd name="connsiteX2" fmla="*/ 344661 w 398100"/>
                <a:gd name="connsiteY2" fmla="*/ 635987 h 635987"/>
                <a:gd name="connsiteX3" fmla="*/ 106879 w 398100"/>
                <a:gd name="connsiteY3" fmla="*/ 629551 h 635987"/>
                <a:gd name="connsiteX4" fmla="*/ 0 w 398100"/>
                <a:gd name="connsiteY4" fmla="*/ 0 h 635987"/>
                <a:gd name="connsiteX0" fmla="*/ 0 w 398100"/>
                <a:gd name="connsiteY0" fmla="*/ 0 h 629551"/>
                <a:gd name="connsiteX1" fmla="*/ 398100 w 398100"/>
                <a:gd name="connsiteY1" fmla="*/ 0 h 629551"/>
                <a:gd name="connsiteX2" fmla="*/ 326848 w 398100"/>
                <a:gd name="connsiteY2" fmla="*/ 616677 h 629551"/>
                <a:gd name="connsiteX3" fmla="*/ 106879 w 398100"/>
                <a:gd name="connsiteY3" fmla="*/ 629551 h 629551"/>
                <a:gd name="connsiteX4" fmla="*/ 0 w 398100"/>
                <a:gd name="connsiteY4" fmla="*/ 0 h 629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8100" h="629551">
                  <a:moveTo>
                    <a:pt x="0" y="0"/>
                  </a:moveTo>
                  <a:lnTo>
                    <a:pt x="398100" y="0"/>
                  </a:lnTo>
                  <a:lnTo>
                    <a:pt x="326848" y="616677"/>
                  </a:lnTo>
                  <a:lnTo>
                    <a:pt x="106879" y="6295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Rechteck 6"/>
            <p:cNvSpPr/>
            <p:nvPr/>
          </p:nvSpPr>
          <p:spPr>
            <a:xfrm rot="8160000">
              <a:off x="4642618" y="3570023"/>
              <a:ext cx="47825" cy="146907"/>
            </a:xfrm>
            <a:custGeom>
              <a:avLst/>
              <a:gdLst>
                <a:gd name="connsiteX0" fmla="*/ 0 w 115187"/>
                <a:gd name="connsiteY0" fmla="*/ 0 h 446913"/>
                <a:gd name="connsiteX1" fmla="*/ 115187 w 115187"/>
                <a:gd name="connsiteY1" fmla="*/ 0 h 446913"/>
                <a:gd name="connsiteX2" fmla="*/ 115187 w 115187"/>
                <a:gd name="connsiteY2" fmla="*/ 446913 h 446913"/>
                <a:gd name="connsiteX3" fmla="*/ 0 w 115187"/>
                <a:gd name="connsiteY3" fmla="*/ 446913 h 446913"/>
                <a:gd name="connsiteX4" fmla="*/ 0 w 115187"/>
                <a:gd name="connsiteY4" fmla="*/ 0 h 446913"/>
                <a:gd name="connsiteX0" fmla="*/ 24016 w 115187"/>
                <a:gd name="connsiteY0" fmla="*/ 67606 h 446913"/>
                <a:gd name="connsiteX1" fmla="*/ 115187 w 115187"/>
                <a:gd name="connsiteY1" fmla="*/ 0 h 446913"/>
                <a:gd name="connsiteX2" fmla="*/ 115187 w 115187"/>
                <a:gd name="connsiteY2" fmla="*/ 446913 h 446913"/>
                <a:gd name="connsiteX3" fmla="*/ 0 w 115187"/>
                <a:gd name="connsiteY3" fmla="*/ 446913 h 446913"/>
                <a:gd name="connsiteX4" fmla="*/ 24016 w 115187"/>
                <a:gd name="connsiteY4" fmla="*/ 67606 h 446913"/>
                <a:gd name="connsiteX0" fmla="*/ 24016 w 117993"/>
                <a:gd name="connsiteY0" fmla="*/ 0 h 379307"/>
                <a:gd name="connsiteX1" fmla="*/ 117993 w 117993"/>
                <a:gd name="connsiteY1" fmla="*/ 12228 h 379307"/>
                <a:gd name="connsiteX2" fmla="*/ 115187 w 117993"/>
                <a:gd name="connsiteY2" fmla="*/ 379307 h 379307"/>
                <a:gd name="connsiteX3" fmla="*/ 0 w 117993"/>
                <a:gd name="connsiteY3" fmla="*/ 379307 h 379307"/>
                <a:gd name="connsiteX4" fmla="*/ 24016 w 117993"/>
                <a:gd name="connsiteY4" fmla="*/ 0 h 379307"/>
                <a:gd name="connsiteX0" fmla="*/ 24016 w 130073"/>
                <a:gd name="connsiteY0" fmla="*/ 0 h 379307"/>
                <a:gd name="connsiteX1" fmla="*/ 130073 w 130073"/>
                <a:gd name="connsiteY1" fmla="*/ 41833 h 379307"/>
                <a:gd name="connsiteX2" fmla="*/ 115187 w 130073"/>
                <a:gd name="connsiteY2" fmla="*/ 379307 h 379307"/>
                <a:gd name="connsiteX3" fmla="*/ 0 w 130073"/>
                <a:gd name="connsiteY3" fmla="*/ 379307 h 379307"/>
                <a:gd name="connsiteX4" fmla="*/ 24016 w 130073"/>
                <a:gd name="connsiteY4" fmla="*/ 0 h 379307"/>
                <a:gd name="connsiteX0" fmla="*/ 24016 w 129341"/>
                <a:gd name="connsiteY0" fmla="*/ 147 h 379454"/>
                <a:gd name="connsiteX1" fmla="*/ 129341 w 129341"/>
                <a:gd name="connsiteY1" fmla="*/ 0 h 379454"/>
                <a:gd name="connsiteX2" fmla="*/ 115187 w 129341"/>
                <a:gd name="connsiteY2" fmla="*/ 379454 h 379454"/>
                <a:gd name="connsiteX3" fmla="*/ 0 w 129341"/>
                <a:gd name="connsiteY3" fmla="*/ 379454 h 379454"/>
                <a:gd name="connsiteX4" fmla="*/ 24016 w 129341"/>
                <a:gd name="connsiteY4" fmla="*/ 147 h 379454"/>
                <a:gd name="connsiteX0" fmla="*/ 40514 w 129341"/>
                <a:gd name="connsiteY0" fmla="*/ 0 h 396392"/>
                <a:gd name="connsiteX1" fmla="*/ 129341 w 129341"/>
                <a:gd name="connsiteY1" fmla="*/ 16938 h 396392"/>
                <a:gd name="connsiteX2" fmla="*/ 115187 w 129341"/>
                <a:gd name="connsiteY2" fmla="*/ 396392 h 396392"/>
                <a:gd name="connsiteX3" fmla="*/ 0 w 129341"/>
                <a:gd name="connsiteY3" fmla="*/ 396392 h 396392"/>
                <a:gd name="connsiteX4" fmla="*/ 40514 w 129341"/>
                <a:gd name="connsiteY4" fmla="*/ 0 h 396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341" h="396392">
                  <a:moveTo>
                    <a:pt x="40514" y="0"/>
                  </a:moveTo>
                  <a:lnTo>
                    <a:pt x="129341" y="16938"/>
                  </a:lnTo>
                  <a:cubicBezTo>
                    <a:pt x="128406" y="139298"/>
                    <a:pt x="116122" y="274032"/>
                    <a:pt x="115187" y="396392"/>
                  </a:cubicBezTo>
                  <a:lnTo>
                    <a:pt x="0" y="396392"/>
                  </a:lnTo>
                  <a:lnTo>
                    <a:pt x="405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Rechteck 6"/>
            <p:cNvSpPr/>
            <p:nvPr/>
          </p:nvSpPr>
          <p:spPr>
            <a:xfrm rot="17100000" flipH="1">
              <a:off x="4451906" y="3507107"/>
              <a:ext cx="48207" cy="140253"/>
            </a:xfrm>
            <a:custGeom>
              <a:avLst/>
              <a:gdLst>
                <a:gd name="connsiteX0" fmla="*/ 0 w 115187"/>
                <a:gd name="connsiteY0" fmla="*/ 0 h 446913"/>
                <a:gd name="connsiteX1" fmla="*/ 115187 w 115187"/>
                <a:gd name="connsiteY1" fmla="*/ 0 h 446913"/>
                <a:gd name="connsiteX2" fmla="*/ 115187 w 115187"/>
                <a:gd name="connsiteY2" fmla="*/ 446913 h 446913"/>
                <a:gd name="connsiteX3" fmla="*/ 0 w 115187"/>
                <a:gd name="connsiteY3" fmla="*/ 446913 h 446913"/>
                <a:gd name="connsiteX4" fmla="*/ 0 w 115187"/>
                <a:gd name="connsiteY4" fmla="*/ 0 h 446913"/>
                <a:gd name="connsiteX0" fmla="*/ 24016 w 115187"/>
                <a:gd name="connsiteY0" fmla="*/ 67606 h 446913"/>
                <a:gd name="connsiteX1" fmla="*/ 115187 w 115187"/>
                <a:gd name="connsiteY1" fmla="*/ 0 h 446913"/>
                <a:gd name="connsiteX2" fmla="*/ 115187 w 115187"/>
                <a:gd name="connsiteY2" fmla="*/ 446913 h 446913"/>
                <a:gd name="connsiteX3" fmla="*/ 0 w 115187"/>
                <a:gd name="connsiteY3" fmla="*/ 446913 h 446913"/>
                <a:gd name="connsiteX4" fmla="*/ 24016 w 115187"/>
                <a:gd name="connsiteY4" fmla="*/ 67606 h 446913"/>
                <a:gd name="connsiteX0" fmla="*/ 24016 w 117993"/>
                <a:gd name="connsiteY0" fmla="*/ 0 h 379307"/>
                <a:gd name="connsiteX1" fmla="*/ 117993 w 117993"/>
                <a:gd name="connsiteY1" fmla="*/ 12228 h 379307"/>
                <a:gd name="connsiteX2" fmla="*/ 115187 w 117993"/>
                <a:gd name="connsiteY2" fmla="*/ 379307 h 379307"/>
                <a:gd name="connsiteX3" fmla="*/ 0 w 117993"/>
                <a:gd name="connsiteY3" fmla="*/ 379307 h 379307"/>
                <a:gd name="connsiteX4" fmla="*/ 24016 w 117993"/>
                <a:gd name="connsiteY4" fmla="*/ 0 h 379307"/>
                <a:gd name="connsiteX0" fmla="*/ 24016 w 130073"/>
                <a:gd name="connsiteY0" fmla="*/ 0 h 379307"/>
                <a:gd name="connsiteX1" fmla="*/ 130073 w 130073"/>
                <a:gd name="connsiteY1" fmla="*/ 41833 h 379307"/>
                <a:gd name="connsiteX2" fmla="*/ 115187 w 130073"/>
                <a:gd name="connsiteY2" fmla="*/ 379307 h 379307"/>
                <a:gd name="connsiteX3" fmla="*/ 0 w 130073"/>
                <a:gd name="connsiteY3" fmla="*/ 379307 h 379307"/>
                <a:gd name="connsiteX4" fmla="*/ 24016 w 130073"/>
                <a:gd name="connsiteY4" fmla="*/ 0 h 37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073" h="379307">
                  <a:moveTo>
                    <a:pt x="24016" y="0"/>
                  </a:moveTo>
                  <a:lnTo>
                    <a:pt x="130073" y="41833"/>
                  </a:lnTo>
                  <a:cubicBezTo>
                    <a:pt x="129138" y="164193"/>
                    <a:pt x="116122" y="256947"/>
                    <a:pt x="115187" y="379307"/>
                  </a:cubicBezTo>
                  <a:lnTo>
                    <a:pt x="0" y="379307"/>
                  </a:lnTo>
                  <a:lnTo>
                    <a:pt x="2401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Ellipse 60"/>
            <p:cNvSpPr/>
            <p:nvPr/>
          </p:nvSpPr>
          <p:spPr>
            <a:xfrm>
              <a:off x="4550014" y="3470853"/>
              <a:ext cx="71509" cy="9826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Ellipse 61"/>
            <p:cNvSpPr/>
            <p:nvPr/>
          </p:nvSpPr>
          <p:spPr>
            <a:xfrm>
              <a:off x="4506168" y="3989587"/>
              <a:ext cx="73601" cy="256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Ellipse 62"/>
            <p:cNvSpPr/>
            <p:nvPr/>
          </p:nvSpPr>
          <p:spPr>
            <a:xfrm>
              <a:off x="4590638" y="3990834"/>
              <a:ext cx="73601" cy="2565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Ellipse 63"/>
            <p:cNvSpPr/>
            <p:nvPr/>
          </p:nvSpPr>
          <p:spPr>
            <a:xfrm>
              <a:off x="4388735" y="3553500"/>
              <a:ext cx="26626" cy="333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Ellipse 64"/>
            <p:cNvSpPr/>
            <p:nvPr/>
          </p:nvSpPr>
          <p:spPr>
            <a:xfrm>
              <a:off x="4709634" y="3696284"/>
              <a:ext cx="26626" cy="3336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Rechteck 3"/>
            <p:cNvSpPr/>
            <p:nvPr/>
          </p:nvSpPr>
          <p:spPr>
            <a:xfrm rot="1000569">
              <a:off x="4214897" y="3774342"/>
              <a:ext cx="133637" cy="220223"/>
            </a:xfrm>
            <a:custGeom>
              <a:avLst/>
              <a:gdLst>
                <a:gd name="connsiteX0" fmla="*/ 0 w 136669"/>
                <a:gd name="connsiteY0" fmla="*/ 0 h 635987"/>
                <a:gd name="connsiteX1" fmla="*/ 136669 w 136669"/>
                <a:gd name="connsiteY1" fmla="*/ 0 h 635987"/>
                <a:gd name="connsiteX2" fmla="*/ 136669 w 136669"/>
                <a:gd name="connsiteY2" fmla="*/ 635987 h 635987"/>
                <a:gd name="connsiteX3" fmla="*/ 0 w 136669"/>
                <a:gd name="connsiteY3" fmla="*/ 635987 h 635987"/>
                <a:gd name="connsiteX4" fmla="*/ 0 w 136669"/>
                <a:gd name="connsiteY4" fmla="*/ 0 h 635987"/>
                <a:gd name="connsiteX0" fmla="*/ 0 w 189013"/>
                <a:gd name="connsiteY0" fmla="*/ 52870 h 635987"/>
                <a:gd name="connsiteX1" fmla="*/ 189013 w 189013"/>
                <a:gd name="connsiteY1" fmla="*/ 0 h 635987"/>
                <a:gd name="connsiteX2" fmla="*/ 189013 w 189013"/>
                <a:gd name="connsiteY2" fmla="*/ 635987 h 635987"/>
                <a:gd name="connsiteX3" fmla="*/ 52344 w 189013"/>
                <a:gd name="connsiteY3" fmla="*/ 635987 h 635987"/>
                <a:gd name="connsiteX4" fmla="*/ 0 w 189013"/>
                <a:gd name="connsiteY4" fmla="*/ 52870 h 635987"/>
                <a:gd name="connsiteX0" fmla="*/ 0 w 352284"/>
                <a:gd name="connsiteY0" fmla="*/ 52870 h 635987"/>
                <a:gd name="connsiteX1" fmla="*/ 189013 w 352284"/>
                <a:gd name="connsiteY1" fmla="*/ 0 h 635987"/>
                <a:gd name="connsiteX2" fmla="*/ 352284 w 352284"/>
                <a:gd name="connsiteY2" fmla="*/ 518895 h 635987"/>
                <a:gd name="connsiteX3" fmla="*/ 52344 w 352284"/>
                <a:gd name="connsiteY3" fmla="*/ 635987 h 635987"/>
                <a:gd name="connsiteX4" fmla="*/ 0 w 352284"/>
                <a:gd name="connsiteY4" fmla="*/ 52870 h 635987"/>
                <a:gd name="connsiteX0" fmla="*/ 0 w 352284"/>
                <a:gd name="connsiteY0" fmla="*/ 52870 h 579207"/>
                <a:gd name="connsiteX1" fmla="*/ 189013 w 352284"/>
                <a:gd name="connsiteY1" fmla="*/ 0 h 579207"/>
                <a:gd name="connsiteX2" fmla="*/ 352284 w 352284"/>
                <a:gd name="connsiteY2" fmla="*/ 518895 h 579207"/>
                <a:gd name="connsiteX3" fmla="*/ 283270 w 352284"/>
                <a:gd name="connsiteY3" fmla="*/ 579207 h 579207"/>
                <a:gd name="connsiteX4" fmla="*/ 0 w 352284"/>
                <a:gd name="connsiteY4" fmla="*/ 52870 h 579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284" h="579207">
                  <a:moveTo>
                    <a:pt x="0" y="52870"/>
                  </a:moveTo>
                  <a:lnTo>
                    <a:pt x="189013" y="0"/>
                  </a:lnTo>
                  <a:lnTo>
                    <a:pt x="352284" y="518895"/>
                  </a:lnTo>
                  <a:lnTo>
                    <a:pt x="283270" y="579207"/>
                  </a:lnTo>
                  <a:lnTo>
                    <a:pt x="0" y="5287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Rechteck 4"/>
            <p:cNvSpPr/>
            <p:nvPr/>
          </p:nvSpPr>
          <p:spPr>
            <a:xfrm rot="20599431" flipV="1">
              <a:off x="4299994" y="3774985"/>
              <a:ext cx="103626" cy="217842"/>
            </a:xfrm>
            <a:custGeom>
              <a:avLst/>
              <a:gdLst>
                <a:gd name="connsiteX0" fmla="*/ 0 w 136669"/>
                <a:gd name="connsiteY0" fmla="*/ 0 h 635987"/>
                <a:gd name="connsiteX1" fmla="*/ 136669 w 136669"/>
                <a:gd name="connsiteY1" fmla="*/ 0 h 635987"/>
                <a:gd name="connsiteX2" fmla="*/ 136669 w 136669"/>
                <a:gd name="connsiteY2" fmla="*/ 635987 h 635987"/>
                <a:gd name="connsiteX3" fmla="*/ 0 w 136669"/>
                <a:gd name="connsiteY3" fmla="*/ 635987 h 635987"/>
                <a:gd name="connsiteX4" fmla="*/ 0 w 136669"/>
                <a:gd name="connsiteY4" fmla="*/ 0 h 635987"/>
                <a:gd name="connsiteX0" fmla="*/ 0 w 171373"/>
                <a:gd name="connsiteY0" fmla="*/ 0 h 635987"/>
                <a:gd name="connsiteX1" fmla="*/ 136669 w 171373"/>
                <a:gd name="connsiteY1" fmla="*/ 0 h 635987"/>
                <a:gd name="connsiteX2" fmla="*/ 171373 w 171373"/>
                <a:gd name="connsiteY2" fmla="*/ 606996 h 635987"/>
                <a:gd name="connsiteX3" fmla="*/ 0 w 171373"/>
                <a:gd name="connsiteY3" fmla="*/ 635987 h 635987"/>
                <a:gd name="connsiteX4" fmla="*/ 0 w 171373"/>
                <a:gd name="connsiteY4" fmla="*/ 0 h 635987"/>
                <a:gd name="connsiteX0" fmla="*/ 0 w 272077"/>
                <a:gd name="connsiteY0" fmla="*/ 98349 h 635987"/>
                <a:gd name="connsiteX1" fmla="*/ 237373 w 272077"/>
                <a:gd name="connsiteY1" fmla="*/ 0 h 635987"/>
                <a:gd name="connsiteX2" fmla="*/ 272077 w 272077"/>
                <a:gd name="connsiteY2" fmla="*/ 606996 h 635987"/>
                <a:gd name="connsiteX3" fmla="*/ 100704 w 272077"/>
                <a:gd name="connsiteY3" fmla="*/ 635987 h 635987"/>
                <a:gd name="connsiteX4" fmla="*/ 0 w 272077"/>
                <a:gd name="connsiteY4" fmla="*/ 98349 h 635987"/>
                <a:gd name="connsiteX0" fmla="*/ 0 w 272077"/>
                <a:gd name="connsiteY0" fmla="*/ 38688 h 576326"/>
                <a:gd name="connsiteX1" fmla="*/ 100286 w 272077"/>
                <a:gd name="connsiteY1" fmla="*/ 0 h 576326"/>
                <a:gd name="connsiteX2" fmla="*/ 272077 w 272077"/>
                <a:gd name="connsiteY2" fmla="*/ 547335 h 576326"/>
                <a:gd name="connsiteX3" fmla="*/ 100704 w 272077"/>
                <a:gd name="connsiteY3" fmla="*/ 576326 h 576326"/>
                <a:gd name="connsiteX4" fmla="*/ 0 w 272077"/>
                <a:gd name="connsiteY4" fmla="*/ 38688 h 576326"/>
                <a:gd name="connsiteX0" fmla="*/ 0 w 300517"/>
                <a:gd name="connsiteY0" fmla="*/ 47208 h 576326"/>
                <a:gd name="connsiteX1" fmla="*/ 128726 w 300517"/>
                <a:gd name="connsiteY1" fmla="*/ 0 h 576326"/>
                <a:gd name="connsiteX2" fmla="*/ 300517 w 300517"/>
                <a:gd name="connsiteY2" fmla="*/ 547335 h 576326"/>
                <a:gd name="connsiteX3" fmla="*/ 129144 w 300517"/>
                <a:gd name="connsiteY3" fmla="*/ 576326 h 576326"/>
                <a:gd name="connsiteX4" fmla="*/ 0 w 300517"/>
                <a:gd name="connsiteY4" fmla="*/ 47208 h 576326"/>
                <a:gd name="connsiteX0" fmla="*/ 0 w 300517"/>
                <a:gd name="connsiteY0" fmla="*/ 43825 h 572943"/>
                <a:gd name="connsiteX1" fmla="*/ 55360 w 300517"/>
                <a:gd name="connsiteY1" fmla="*/ 0 h 572943"/>
                <a:gd name="connsiteX2" fmla="*/ 300517 w 300517"/>
                <a:gd name="connsiteY2" fmla="*/ 543952 h 572943"/>
                <a:gd name="connsiteX3" fmla="*/ 129144 w 300517"/>
                <a:gd name="connsiteY3" fmla="*/ 572943 h 572943"/>
                <a:gd name="connsiteX4" fmla="*/ 0 w 300517"/>
                <a:gd name="connsiteY4" fmla="*/ 43825 h 572943"/>
                <a:gd name="connsiteX0" fmla="*/ 0 w 291420"/>
                <a:gd name="connsiteY0" fmla="*/ 43825 h 572943"/>
                <a:gd name="connsiteX1" fmla="*/ 55360 w 291420"/>
                <a:gd name="connsiteY1" fmla="*/ 0 h 572943"/>
                <a:gd name="connsiteX2" fmla="*/ 291420 w 291420"/>
                <a:gd name="connsiteY2" fmla="*/ 534279 h 572943"/>
                <a:gd name="connsiteX3" fmla="*/ 129144 w 291420"/>
                <a:gd name="connsiteY3" fmla="*/ 572943 h 572943"/>
                <a:gd name="connsiteX4" fmla="*/ 0 w 291420"/>
                <a:gd name="connsiteY4" fmla="*/ 43825 h 572943"/>
                <a:gd name="connsiteX0" fmla="*/ 0 w 273172"/>
                <a:gd name="connsiteY0" fmla="*/ 43825 h 572943"/>
                <a:gd name="connsiteX1" fmla="*/ 55360 w 273172"/>
                <a:gd name="connsiteY1" fmla="*/ 0 h 572943"/>
                <a:gd name="connsiteX2" fmla="*/ 273172 w 273172"/>
                <a:gd name="connsiteY2" fmla="*/ 539746 h 572943"/>
                <a:gd name="connsiteX3" fmla="*/ 129144 w 273172"/>
                <a:gd name="connsiteY3" fmla="*/ 572943 h 572943"/>
                <a:gd name="connsiteX4" fmla="*/ 0 w 273172"/>
                <a:gd name="connsiteY4" fmla="*/ 43825 h 57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172" h="572943">
                  <a:moveTo>
                    <a:pt x="0" y="43825"/>
                  </a:moveTo>
                  <a:lnTo>
                    <a:pt x="55360" y="0"/>
                  </a:lnTo>
                  <a:lnTo>
                    <a:pt x="273172" y="539746"/>
                  </a:lnTo>
                  <a:lnTo>
                    <a:pt x="129144" y="572943"/>
                  </a:lnTo>
                  <a:lnTo>
                    <a:pt x="0" y="4382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Rechteck 5"/>
            <p:cNvSpPr/>
            <p:nvPr/>
          </p:nvSpPr>
          <p:spPr>
            <a:xfrm flipV="1">
              <a:off x="4236778" y="3556399"/>
              <a:ext cx="140470" cy="220809"/>
            </a:xfrm>
            <a:custGeom>
              <a:avLst/>
              <a:gdLst>
                <a:gd name="connsiteX0" fmla="*/ 0 w 261533"/>
                <a:gd name="connsiteY0" fmla="*/ 0 h 635987"/>
                <a:gd name="connsiteX1" fmla="*/ 261533 w 261533"/>
                <a:gd name="connsiteY1" fmla="*/ 0 h 635987"/>
                <a:gd name="connsiteX2" fmla="*/ 261533 w 261533"/>
                <a:gd name="connsiteY2" fmla="*/ 635987 h 635987"/>
                <a:gd name="connsiteX3" fmla="*/ 0 w 261533"/>
                <a:gd name="connsiteY3" fmla="*/ 635987 h 635987"/>
                <a:gd name="connsiteX4" fmla="*/ 0 w 261533"/>
                <a:gd name="connsiteY4" fmla="*/ 0 h 635987"/>
                <a:gd name="connsiteX0" fmla="*/ 0 w 344661"/>
                <a:gd name="connsiteY0" fmla="*/ 0 h 635987"/>
                <a:gd name="connsiteX1" fmla="*/ 344661 w 344661"/>
                <a:gd name="connsiteY1" fmla="*/ 0 h 635987"/>
                <a:gd name="connsiteX2" fmla="*/ 344661 w 344661"/>
                <a:gd name="connsiteY2" fmla="*/ 635987 h 635987"/>
                <a:gd name="connsiteX3" fmla="*/ 83128 w 344661"/>
                <a:gd name="connsiteY3" fmla="*/ 635987 h 635987"/>
                <a:gd name="connsiteX4" fmla="*/ 0 w 344661"/>
                <a:gd name="connsiteY4" fmla="*/ 0 h 635987"/>
                <a:gd name="connsiteX0" fmla="*/ 0 w 398100"/>
                <a:gd name="connsiteY0" fmla="*/ 0 h 635987"/>
                <a:gd name="connsiteX1" fmla="*/ 398100 w 398100"/>
                <a:gd name="connsiteY1" fmla="*/ 0 h 635987"/>
                <a:gd name="connsiteX2" fmla="*/ 344661 w 398100"/>
                <a:gd name="connsiteY2" fmla="*/ 635987 h 635987"/>
                <a:gd name="connsiteX3" fmla="*/ 83128 w 398100"/>
                <a:gd name="connsiteY3" fmla="*/ 635987 h 635987"/>
                <a:gd name="connsiteX4" fmla="*/ 0 w 398100"/>
                <a:gd name="connsiteY4" fmla="*/ 0 h 635987"/>
                <a:gd name="connsiteX0" fmla="*/ 0 w 398100"/>
                <a:gd name="connsiteY0" fmla="*/ 0 h 635987"/>
                <a:gd name="connsiteX1" fmla="*/ 398100 w 398100"/>
                <a:gd name="connsiteY1" fmla="*/ 0 h 635987"/>
                <a:gd name="connsiteX2" fmla="*/ 344661 w 398100"/>
                <a:gd name="connsiteY2" fmla="*/ 635987 h 635987"/>
                <a:gd name="connsiteX3" fmla="*/ 106879 w 398100"/>
                <a:gd name="connsiteY3" fmla="*/ 629551 h 635987"/>
                <a:gd name="connsiteX4" fmla="*/ 0 w 398100"/>
                <a:gd name="connsiteY4" fmla="*/ 0 h 635987"/>
                <a:gd name="connsiteX0" fmla="*/ 0 w 398100"/>
                <a:gd name="connsiteY0" fmla="*/ 0 h 629551"/>
                <a:gd name="connsiteX1" fmla="*/ 398100 w 398100"/>
                <a:gd name="connsiteY1" fmla="*/ 0 h 629551"/>
                <a:gd name="connsiteX2" fmla="*/ 326848 w 398100"/>
                <a:gd name="connsiteY2" fmla="*/ 616677 h 629551"/>
                <a:gd name="connsiteX3" fmla="*/ 106879 w 398100"/>
                <a:gd name="connsiteY3" fmla="*/ 629551 h 629551"/>
                <a:gd name="connsiteX4" fmla="*/ 0 w 398100"/>
                <a:gd name="connsiteY4" fmla="*/ 0 h 629551"/>
                <a:gd name="connsiteX0" fmla="*/ 0 w 398100"/>
                <a:gd name="connsiteY0" fmla="*/ 0 h 629551"/>
                <a:gd name="connsiteX1" fmla="*/ 398100 w 398100"/>
                <a:gd name="connsiteY1" fmla="*/ 0 h 629551"/>
                <a:gd name="connsiteX2" fmla="*/ 326848 w 398100"/>
                <a:gd name="connsiteY2" fmla="*/ 624937 h 629551"/>
                <a:gd name="connsiteX3" fmla="*/ 106879 w 398100"/>
                <a:gd name="connsiteY3" fmla="*/ 629551 h 629551"/>
                <a:gd name="connsiteX4" fmla="*/ 0 w 398100"/>
                <a:gd name="connsiteY4" fmla="*/ 0 h 629551"/>
                <a:gd name="connsiteX0" fmla="*/ 0 w 398100"/>
                <a:gd name="connsiteY0" fmla="*/ 0 h 629551"/>
                <a:gd name="connsiteX1" fmla="*/ 398100 w 398100"/>
                <a:gd name="connsiteY1" fmla="*/ 0 h 629551"/>
                <a:gd name="connsiteX2" fmla="*/ 326848 w 398100"/>
                <a:gd name="connsiteY2" fmla="*/ 624937 h 629551"/>
                <a:gd name="connsiteX3" fmla="*/ 106879 w 398100"/>
                <a:gd name="connsiteY3" fmla="*/ 629551 h 629551"/>
                <a:gd name="connsiteX4" fmla="*/ 142849 w 398100"/>
                <a:gd name="connsiteY4" fmla="*/ 602420 h 629551"/>
                <a:gd name="connsiteX5" fmla="*/ 0 w 398100"/>
                <a:gd name="connsiteY5" fmla="*/ 0 h 629551"/>
                <a:gd name="connsiteX0" fmla="*/ 0 w 398100"/>
                <a:gd name="connsiteY0" fmla="*/ 0 h 629551"/>
                <a:gd name="connsiteX1" fmla="*/ 398100 w 398100"/>
                <a:gd name="connsiteY1" fmla="*/ 0 h 629551"/>
                <a:gd name="connsiteX2" fmla="*/ 326848 w 398100"/>
                <a:gd name="connsiteY2" fmla="*/ 624937 h 629551"/>
                <a:gd name="connsiteX3" fmla="*/ 106879 w 398100"/>
                <a:gd name="connsiteY3" fmla="*/ 629551 h 629551"/>
                <a:gd name="connsiteX4" fmla="*/ 126465 w 398100"/>
                <a:gd name="connsiteY4" fmla="*/ 598289 h 629551"/>
                <a:gd name="connsiteX5" fmla="*/ 0 w 398100"/>
                <a:gd name="connsiteY5" fmla="*/ 0 h 629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100" h="629551">
                  <a:moveTo>
                    <a:pt x="0" y="0"/>
                  </a:moveTo>
                  <a:lnTo>
                    <a:pt x="398100" y="0"/>
                  </a:lnTo>
                  <a:lnTo>
                    <a:pt x="326848" y="624937"/>
                  </a:lnTo>
                  <a:lnTo>
                    <a:pt x="106879" y="629551"/>
                  </a:lnTo>
                  <a:cubicBezTo>
                    <a:pt x="106581" y="624637"/>
                    <a:pt x="126763" y="603203"/>
                    <a:pt x="126465" y="59828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Rechteck 6"/>
            <p:cNvSpPr/>
            <p:nvPr/>
          </p:nvSpPr>
          <p:spPr>
            <a:xfrm rot="8160000">
              <a:off x="4341352" y="3560328"/>
              <a:ext cx="88587" cy="176039"/>
            </a:xfrm>
            <a:custGeom>
              <a:avLst/>
              <a:gdLst>
                <a:gd name="connsiteX0" fmla="*/ 0 w 115187"/>
                <a:gd name="connsiteY0" fmla="*/ 0 h 446913"/>
                <a:gd name="connsiteX1" fmla="*/ 115187 w 115187"/>
                <a:gd name="connsiteY1" fmla="*/ 0 h 446913"/>
                <a:gd name="connsiteX2" fmla="*/ 115187 w 115187"/>
                <a:gd name="connsiteY2" fmla="*/ 446913 h 446913"/>
                <a:gd name="connsiteX3" fmla="*/ 0 w 115187"/>
                <a:gd name="connsiteY3" fmla="*/ 446913 h 446913"/>
                <a:gd name="connsiteX4" fmla="*/ 0 w 115187"/>
                <a:gd name="connsiteY4" fmla="*/ 0 h 446913"/>
                <a:gd name="connsiteX0" fmla="*/ 24016 w 115187"/>
                <a:gd name="connsiteY0" fmla="*/ 67606 h 446913"/>
                <a:gd name="connsiteX1" fmla="*/ 115187 w 115187"/>
                <a:gd name="connsiteY1" fmla="*/ 0 h 446913"/>
                <a:gd name="connsiteX2" fmla="*/ 115187 w 115187"/>
                <a:gd name="connsiteY2" fmla="*/ 446913 h 446913"/>
                <a:gd name="connsiteX3" fmla="*/ 0 w 115187"/>
                <a:gd name="connsiteY3" fmla="*/ 446913 h 446913"/>
                <a:gd name="connsiteX4" fmla="*/ 24016 w 115187"/>
                <a:gd name="connsiteY4" fmla="*/ 67606 h 446913"/>
                <a:gd name="connsiteX0" fmla="*/ 24016 w 117993"/>
                <a:gd name="connsiteY0" fmla="*/ 0 h 379307"/>
                <a:gd name="connsiteX1" fmla="*/ 117993 w 117993"/>
                <a:gd name="connsiteY1" fmla="*/ 12228 h 379307"/>
                <a:gd name="connsiteX2" fmla="*/ 115187 w 117993"/>
                <a:gd name="connsiteY2" fmla="*/ 379307 h 379307"/>
                <a:gd name="connsiteX3" fmla="*/ 0 w 117993"/>
                <a:gd name="connsiteY3" fmla="*/ 379307 h 379307"/>
                <a:gd name="connsiteX4" fmla="*/ 24016 w 117993"/>
                <a:gd name="connsiteY4" fmla="*/ 0 h 379307"/>
                <a:gd name="connsiteX0" fmla="*/ 24016 w 130073"/>
                <a:gd name="connsiteY0" fmla="*/ 0 h 379307"/>
                <a:gd name="connsiteX1" fmla="*/ 130073 w 130073"/>
                <a:gd name="connsiteY1" fmla="*/ 41833 h 379307"/>
                <a:gd name="connsiteX2" fmla="*/ 115187 w 130073"/>
                <a:gd name="connsiteY2" fmla="*/ 379307 h 379307"/>
                <a:gd name="connsiteX3" fmla="*/ 0 w 130073"/>
                <a:gd name="connsiteY3" fmla="*/ 379307 h 379307"/>
                <a:gd name="connsiteX4" fmla="*/ 24016 w 130073"/>
                <a:gd name="connsiteY4" fmla="*/ 0 h 379307"/>
                <a:gd name="connsiteX0" fmla="*/ 24016 w 129341"/>
                <a:gd name="connsiteY0" fmla="*/ 147 h 379454"/>
                <a:gd name="connsiteX1" fmla="*/ 129341 w 129341"/>
                <a:gd name="connsiteY1" fmla="*/ 0 h 379454"/>
                <a:gd name="connsiteX2" fmla="*/ 115187 w 129341"/>
                <a:gd name="connsiteY2" fmla="*/ 379454 h 379454"/>
                <a:gd name="connsiteX3" fmla="*/ 0 w 129341"/>
                <a:gd name="connsiteY3" fmla="*/ 379454 h 379454"/>
                <a:gd name="connsiteX4" fmla="*/ 24016 w 129341"/>
                <a:gd name="connsiteY4" fmla="*/ 147 h 379454"/>
                <a:gd name="connsiteX0" fmla="*/ 40514 w 129341"/>
                <a:gd name="connsiteY0" fmla="*/ 0 h 396392"/>
                <a:gd name="connsiteX1" fmla="*/ 129341 w 129341"/>
                <a:gd name="connsiteY1" fmla="*/ 16938 h 396392"/>
                <a:gd name="connsiteX2" fmla="*/ 115187 w 129341"/>
                <a:gd name="connsiteY2" fmla="*/ 396392 h 396392"/>
                <a:gd name="connsiteX3" fmla="*/ 0 w 129341"/>
                <a:gd name="connsiteY3" fmla="*/ 396392 h 396392"/>
                <a:gd name="connsiteX4" fmla="*/ 40514 w 129341"/>
                <a:gd name="connsiteY4" fmla="*/ 0 h 396392"/>
                <a:gd name="connsiteX0" fmla="*/ 65709 w 154536"/>
                <a:gd name="connsiteY0" fmla="*/ 0 h 396392"/>
                <a:gd name="connsiteX1" fmla="*/ 154536 w 154536"/>
                <a:gd name="connsiteY1" fmla="*/ 16938 h 396392"/>
                <a:gd name="connsiteX2" fmla="*/ 140382 w 154536"/>
                <a:gd name="connsiteY2" fmla="*/ 396392 h 396392"/>
                <a:gd name="connsiteX3" fmla="*/ 25195 w 154536"/>
                <a:gd name="connsiteY3" fmla="*/ 396392 h 396392"/>
                <a:gd name="connsiteX4" fmla="*/ 65709 w 154536"/>
                <a:gd name="connsiteY4" fmla="*/ 0 h 396392"/>
                <a:gd name="connsiteX0" fmla="*/ 59926 w 148753"/>
                <a:gd name="connsiteY0" fmla="*/ 0 h 409741"/>
                <a:gd name="connsiteX1" fmla="*/ 148753 w 148753"/>
                <a:gd name="connsiteY1" fmla="*/ 16938 h 409741"/>
                <a:gd name="connsiteX2" fmla="*/ 134599 w 148753"/>
                <a:gd name="connsiteY2" fmla="*/ 396392 h 409741"/>
                <a:gd name="connsiteX3" fmla="*/ 19412 w 148753"/>
                <a:gd name="connsiteY3" fmla="*/ 396392 h 409741"/>
                <a:gd name="connsiteX4" fmla="*/ 59926 w 148753"/>
                <a:gd name="connsiteY4" fmla="*/ 0 h 409741"/>
                <a:gd name="connsiteX0" fmla="*/ 50475 w 139302"/>
                <a:gd name="connsiteY0" fmla="*/ 0 h 405460"/>
                <a:gd name="connsiteX1" fmla="*/ 139302 w 139302"/>
                <a:gd name="connsiteY1" fmla="*/ 16938 h 405460"/>
                <a:gd name="connsiteX2" fmla="*/ 125148 w 139302"/>
                <a:gd name="connsiteY2" fmla="*/ 396392 h 405460"/>
                <a:gd name="connsiteX3" fmla="*/ 21562 w 139302"/>
                <a:gd name="connsiteY3" fmla="*/ 390337 h 405460"/>
                <a:gd name="connsiteX4" fmla="*/ 50475 w 139302"/>
                <a:gd name="connsiteY4" fmla="*/ 0 h 405460"/>
                <a:gd name="connsiteX0" fmla="*/ 41291 w 130118"/>
                <a:gd name="connsiteY0" fmla="*/ 0 h 413905"/>
                <a:gd name="connsiteX1" fmla="*/ 130118 w 130118"/>
                <a:gd name="connsiteY1" fmla="*/ 16938 h 413905"/>
                <a:gd name="connsiteX2" fmla="*/ 115964 w 130118"/>
                <a:gd name="connsiteY2" fmla="*/ 396392 h 413905"/>
                <a:gd name="connsiteX3" fmla="*/ 24283 w 130118"/>
                <a:gd name="connsiteY3" fmla="*/ 401834 h 413905"/>
                <a:gd name="connsiteX4" fmla="*/ 41291 w 130118"/>
                <a:gd name="connsiteY4" fmla="*/ 0 h 413905"/>
                <a:gd name="connsiteX0" fmla="*/ 41291 w 163370"/>
                <a:gd name="connsiteY0" fmla="*/ 0 h 413905"/>
                <a:gd name="connsiteX1" fmla="*/ 163370 w 163370"/>
                <a:gd name="connsiteY1" fmla="*/ 77806 h 413905"/>
                <a:gd name="connsiteX2" fmla="*/ 115964 w 163370"/>
                <a:gd name="connsiteY2" fmla="*/ 396392 h 413905"/>
                <a:gd name="connsiteX3" fmla="*/ 24283 w 163370"/>
                <a:gd name="connsiteY3" fmla="*/ 401834 h 413905"/>
                <a:gd name="connsiteX4" fmla="*/ 41291 w 163370"/>
                <a:gd name="connsiteY4" fmla="*/ 0 h 413905"/>
                <a:gd name="connsiteX0" fmla="*/ 41291 w 212128"/>
                <a:gd name="connsiteY0" fmla="*/ 0 h 413905"/>
                <a:gd name="connsiteX1" fmla="*/ 212128 w 212128"/>
                <a:gd name="connsiteY1" fmla="*/ 21358 h 413905"/>
                <a:gd name="connsiteX2" fmla="*/ 115964 w 212128"/>
                <a:gd name="connsiteY2" fmla="*/ 396392 h 413905"/>
                <a:gd name="connsiteX3" fmla="*/ 24283 w 212128"/>
                <a:gd name="connsiteY3" fmla="*/ 401834 h 413905"/>
                <a:gd name="connsiteX4" fmla="*/ 41291 w 212128"/>
                <a:gd name="connsiteY4" fmla="*/ 0 h 413905"/>
                <a:gd name="connsiteX0" fmla="*/ 41291 w 212128"/>
                <a:gd name="connsiteY0" fmla="*/ 0 h 413905"/>
                <a:gd name="connsiteX1" fmla="*/ 212128 w 212128"/>
                <a:gd name="connsiteY1" fmla="*/ 21358 h 413905"/>
                <a:gd name="connsiteX2" fmla="*/ 115964 w 212128"/>
                <a:gd name="connsiteY2" fmla="*/ 396392 h 413905"/>
                <a:gd name="connsiteX3" fmla="*/ 24283 w 212128"/>
                <a:gd name="connsiteY3" fmla="*/ 401834 h 413905"/>
                <a:gd name="connsiteX4" fmla="*/ 41291 w 212128"/>
                <a:gd name="connsiteY4" fmla="*/ 0 h 413905"/>
                <a:gd name="connsiteX0" fmla="*/ 110743 w 187972"/>
                <a:gd name="connsiteY0" fmla="*/ 0 h 431603"/>
                <a:gd name="connsiteX1" fmla="*/ 187972 w 187972"/>
                <a:gd name="connsiteY1" fmla="*/ 22992 h 431603"/>
                <a:gd name="connsiteX2" fmla="*/ 91808 w 187972"/>
                <a:gd name="connsiteY2" fmla="*/ 398026 h 431603"/>
                <a:gd name="connsiteX3" fmla="*/ 127 w 187972"/>
                <a:gd name="connsiteY3" fmla="*/ 403468 h 431603"/>
                <a:gd name="connsiteX4" fmla="*/ 110743 w 187972"/>
                <a:gd name="connsiteY4" fmla="*/ 0 h 431603"/>
                <a:gd name="connsiteX0" fmla="*/ 110743 w 203160"/>
                <a:gd name="connsiteY0" fmla="*/ 0 h 431603"/>
                <a:gd name="connsiteX1" fmla="*/ 203160 w 203160"/>
                <a:gd name="connsiteY1" fmla="*/ 54914 h 431603"/>
                <a:gd name="connsiteX2" fmla="*/ 91808 w 203160"/>
                <a:gd name="connsiteY2" fmla="*/ 398026 h 431603"/>
                <a:gd name="connsiteX3" fmla="*/ 127 w 203160"/>
                <a:gd name="connsiteY3" fmla="*/ 403468 h 431603"/>
                <a:gd name="connsiteX4" fmla="*/ 110743 w 203160"/>
                <a:gd name="connsiteY4" fmla="*/ 0 h 431603"/>
                <a:gd name="connsiteX0" fmla="*/ 134690 w 203603"/>
                <a:gd name="connsiteY0" fmla="*/ 0 h 425759"/>
                <a:gd name="connsiteX1" fmla="*/ 203603 w 203603"/>
                <a:gd name="connsiteY1" fmla="*/ 49472 h 425759"/>
                <a:gd name="connsiteX2" fmla="*/ 92251 w 203603"/>
                <a:gd name="connsiteY2" fmla="*/ 392584 h 425759"/>
                <a:gd name="connsiteX3" fmla="*/ 570 w 203603"/>
                <a:gd name="connsiteY3" fmla="*/ 398026 h 425759"/>
                <a:gd name="connsiteX4" fmla="*/ 134690 w 203603"/>
                <a:gd name="connsiteY4" fmla="*/ 0 h 425759"/>
                <a:gd name="connsiteX0" fmla="*/ 134690 w 212430"/>
                <a:gd name="connsiteY0" fmla="*/ 0 h 425759"/>
                <a:gd name="connsiteX1" fmla="*/ 212430 w 212430"/>
                <a:gd name="connsiteY1" fmla="*/ 52245 h 425759"/>
                <a:gd name="connsiteX2" fmla="*/ 92251 w 212430"/>
                <a:gd name="connsiteY2" fmla="*/ 392584 h 425759"/>
                <a:gd name="connsiteX3" fmla="*/ 570 w 212430"/>
                <a:gd name="connsiteY3" fmla="*/ 398026 h 425759"/>
                <a:gd name="connsiteX4" fmla="*/ 134690 w 212430"/>
                <a:gd name="connsiteY4" fmla="*/ 0 h 425759"/>
                <a:gd name="connsiteX0" fmla="*/ 134690 w 212430"/>
                <a:gd name="connsiteY0" fmla="*/ 0 h 425759"/>
                <a:gd name="connsiteX1" fmla="*/ 212430 w 212430"/>
                <a:gd name="connsiteY1" fmla="*/ 52245 h 425759"/>
                <a:gd name="connsiteX2" fmla="*/ 90067 w 212430"/>
                <a:gd name="connsiteY2" fmla="*/ 328066 h 425759"/>
                <a:gd name="connsiteX3" fmla="*/ 92251 w 212430"/>
                <a:gd name="connsiteY3" fmla="*/ 392584 h 425759"/>
                <a:gd name="connsiteX4" fmla="*/ 570 w 212430"/>
                <a:gd name="connsiteY4" fmla="*/ 398026 h 425759"/>
                <a:gd name="connsiteX5" fmla="*/ 134690 w 212430"/>
                <a:gd name="connsiteY5" fmla="*/ 0 h 425759"/>
                <a:gd name="connsiteX0" fmla="*/ 129098 w 206838"/>
                <a:gd name="connsiteY0" fmla="*/ 0 h 417049"/>
                <a:gd name="connsiteX1" fmla="*/ 206838 w 206838"/>
                <a:gd name="connsiteY1" fmla="*/ 52245 h 417049"/>
                <a:gd name="connsiteX2" fmla="*/ 84475 w 206838"/>
                <a:gd name="connsiteY2" fmla="*/ 328066 h 417049"/>
                <a:gd name="connsiteX3" fmla="*/ 86659 w 206838"/>
                <a:gd name="connsiteY3" fmla="*/ 392584 h 417049"/>
                <a:gd name="connsiteX4" fmla="*/ 623 w 206838"/>
                <a:gd name="connsiteY4" fmla="*/ 386223 h 417049"/>
                <a:gd name="connsiteX5" fmla="*/ 129098 w 206838"/>
                <a:gd name="connsiteY5" fmla="*/ 0 h 417049"/>
                <a:gd name="connsiteX0" fmla="*/ 130139 w 207879"/>
                <a:gd name="connsiteY0" fmla="*/ 0 h 414278"/>
                <a:gd name="connsiteX1" fmla="*/ 207879 w 207879"/>
                <a:gd name="connsiteY1" fmla="*/ 52245 h 414278"/>
                <a:gd name="connsiteX2" fmla="*/ 85516 w 207879"/>
                <a:gd name="connsiteY2" fmla="*/ 328066 h 414278"/>
                <a:gd name="connsiteX3" fmla="*/ 87700 w 207879"/>
                <a:gd name="connsiteY3" fmla="*/ 392584 h 414278"/>
                <a:gd name="connsiteX4" fmla="*/ 1664 w 207879"/>
                <a:gd name="connsiteY4" fmla="*/ 386223 h 414278"/>
                <a:gd name="connsiteX5" fmla="*/ 130139 w 207879"/>
                <a:gd name="connsiteY5" fmla="*/ 0 h 414278"/>
                <a:gd name="connsiteX0" fmla="*/ 143412 w 221152"/>
                <a:gd name="connsiteY0" fmla="*/ 0 h 416370"/>
                <a:gd name="connsiteX1" fmla="*/ 221152 w 221152"/>
                <a:gd name="connsiteY1" fmla="*/ 52245 h 416370"/>
                <a:gd name="connsiteX2" fmla="*/ 98789 w 221152"/>
                <a:gd name="connsiteY2" fmla="*/ 328066 h 416370"/>
                <a:gd name="connsiteX3" fmla="*/ 100973 w 221152"/>
                <a:gd name="connsiteY3" fmla="*/ 392584 h 416370"/>
                <a:gd name="connsiteX4" fmla="*/ 1516 w 221152"/>
                <a:gd name="connsiteY4" fmla="*/ 389151 h 416370"/>
                <a:gd name="connsiteX5" fmla="*/ 143412 w 221152"/>
                <a:gd name="connsiteY5" fmla="*/ 0 h 416370"/>
                <a:gd name="connsiteX0" fmla="*/ 166562 w 220765"/>
                <a:gd name="connsiteY0" fmla="*/ 0 h 462999"/>
                <a:gd name="connsiteX1" fmla="*/ 220765 w 220765"/>
                <a:gd name="connsiteY1" fmla="*/ 93074 h 462999"/>
                <a:gd name="connsiteX2" fmla="*/ 98402 w 220765"/>
                <a:gd name="connsiteY2" fmla="*/ 368895 h 462999"/>
                <a:gd name="connsiteX3" fmla="*/ 100586 w 220765"/>
                <a:gd name="connsiteY3" fmla="*/ 433413 h 462999"/>
                <a:gd name="connsiteX4" fmla="*/ 1129 w 220765"/>
                <a:gd name="connsiteY4" fmla="*/ 429980 h 462999"/>
                <a:gd name="connsiteX5" fmla="*/ 166562 w 220765"/>
                <a:gd name="connsiteY5" fmla="*/ 0 h 462999"/>
                <a:gd name="connsiteX0" fmla="*/ 166562 w 233528"/>
                <a:gd name="connsiteY0" fmla="*/ 0 h 462999"/>
                <a:gd name="connsiteX1" fmla="*/ 233528 w 233528"/>
                <a:gd name="connsiteY1" fmla="*/ 52435 h 462999"/>
                <a:gd name="connsiteX2" fmla="*/ 98402 w 233528"/>
                <a:gd name="connsiteY2" fmla="*/ 368895 h 462999"/>
                <a:gd name="connsiteX3" fmla="*/ 100586 w 233528"/>
                <a:gd name="connsiteY3" fmla="*/ 433413 h 462999"/>
                <a:gd name="connsiteX4" fmla="*/ 1129 w 233528"/>
                <a:gd name="connsiteY4" fmla="*/ 429980 h 462999"/>
                <a:gd name="connsiteX5" fmla="*/ 166562 w 233528"/>
                <a:gd name="connsiteY5" fmla="*/ 0 h 46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3528" h="462999">
                  <a:moveTo>
                    <a:pt x="166562" y="0"/>
                  </a:moveTo>
                  <a:lnTo>
                    <a:pt x="233528" y="52435"/>
                  </a:lnTo>
                  <a:cubicBezTo>
                    <a:pt x="226723" y="115392"/>
                    <a:pt x="118432" y="312172"/>
                    <a:pt x="98402" y="368895"/>
                  </a:cubicBezTo>
                  <a:cubicBezTo>
                    <a:pt x="78372" y="425618"/>
                    <a:pt x="116134" y="430033"/>
                    <a:pt x="100586" y="433413"/>
                  </a:cubicBezTo>
                  <a:cubicBezTo>
                    <a:pt x="62190" y="433413"/>
                    <a:pt x="-9867" y="502215"/>
                    <a:pt x="1129" y="429980"/>
                  </a:cubicBezTo>
                  <a:cubicBezTo>
                    <a:pt x="12125" y="357745"/>
                    <a:pt x="145005" y="63242"/>
                    <a:pt x="166562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Rechteck 6"/>
            <p:cNvSpPr/>
            <p:nvPr/>
          </p:nvSpPr>
          <p:spPr>
            <a:xfrm rot="12240000" flipH="1">
              <a:off x="4219083" y="3545821"/>
              <a:ext cx="43690" cy="181357"/>
            </a:xfrm>
            <a:custGeom>
              <a:avLst/>
              <a:gdLst>
                <a:gd name="connsiteX0" fmla="*/ 0 w 115187"/>
                <a:gd name="connsiteY0" fmla="*/ 0 h 446913"/>
                <a:gd name="connsiteX1" fmla="*/ 115187 w 115187"/>
                <a:gd name="connsiteY1" fmla="*/ 0 h 446913"/>
                <a:gd name="connsiteX2" fmla="*/ 115187 w 115187"/>
                <a:gd name="connsiteY2" fmla="*/ 446913 h 446913"/>
                <a:gd name="connsiteX3" fmla="*/ 0 w 115187"/>
                <a:gd name="connsiteY3" fmla="*/ 446913 h 446913"/>
                <a:gd name="connsiteX4" fmla="*/ 0 w 115187"/>
                <a:gd name="connsiteY4" fmla="*/ 0 h 446913"/>
                <a:gd name="connsiteX0" fmla="*/ 24016 w 115187"/>
                <a:gd name="connsiteY0" fmla="*/ 67606 h 446913"/>
                <a:gd name="connsiteX1" fmla="*/ 115187 w 115187"/>
                <a:gd name="connsiteY1" fmla="*/ 0 h 446913"/>
                <a:gd name="connsiteX2" fmla="*/ 115187 w 115187"/>
                <a:gd name="connsiteY2" fmla="*/ 446913 h 446913"/>
                <a:gd name="connsiteX3" fmla="*/ 0 w 115187"/>
                <a:gd name="connsiteY3" fmla="*/ 446913 h 446913"/>
                <a:gd name="connsiteX4" fmla="*/ 24016 w 115187"/>
                <a:gd name="connsiteY4" fmla="*/ 67606 h 446913"/>
                <a:gd name="connsiteX0" fmla="*/ 24016 w 117993"/>
                <a:gd name="connsiteY0" fmla="*/ 0 h 379307"/>
                <a:gd name="connsiteX1" fmla="*/ 117993 w 117993"/>
                <a:gd name="connsiteY1" fmla="*/ 12228 h 379307"/>
                <a:gd name="connsiteX2" fmla="*/ 115187 w 117993"/>
                <a:gd name="connsiteY2" fmla="*/ 379307 h 379307"/>
                <a:gd name="connsiteX3" fmla="*/ 0 w 117993"/>
                <a:gd name="connsiteY3" fmla="*/ 379307 h 379307"/>
                <a:gd name="connsiteX4" fmla="*/ 24016 w 117993"/>
                <a:gd name="connsiteY4" fmla="*/ 0 h 379307"/>
                <a:gd name="connsiteX0" fmla="*/ 24016 w 130073"/>
                <a:gd name="connsiteY0" fmla="*/ 0 h 379307"/>
                <a:gd name="connsiteX1" fmla="*/ 130073 w 130073"/>
                <a:gd name="connsiteY1" fmla="*/ 41833 h 379307"/>
                <a:gd name="connsiteX2" fmla="*/ 115187 w 130073"/>
                <a:gd name="connsiteY2" fmla="*/ 379307 h 379307"/>
                <a:gd name="connsiteX3" fmla="*/ 0 w 130073"/>
                <a:gd name="connsiteY3" fmla="*/ 379307 h 379307"/>
                <a:gd name="connsiteX4" fmla="*/ 24016 w 130073"/>
                <a:gd name="connsiteY4" fmla="*/ 0 h 379307"/>
                <a:gd name="connsiteX0" fmla="*/ 24016 w 130073"/>
                <a:gd name="connsiteY0" fmla="*/ 0 h 417277"/>
                <a:gd name="connsiteX1" fmla="*/ 130073 w 130073"/>
                <a:gd name="connsiteY1" fmla="*/ 41833 h 417277"/>
                <a:gd name="connsiteX2" fmla="*/ 98281 w 130073"/>
                <a:gd name="connsiteY2" fmla="*/ 417277 h 417277"/>
                <a:gd name="connsiteX3" fmla="*/ 0 w 130073"/>
                <a:gd name="connsiteY3" fmla="*/ 379307 h 417277"/>
                <a:gd name="connsiteX4" fmla="*/ 24016 w 130073"/>
                <a:gd name="connsiteY4" fmla="*/ 0 h 417277"/>
                <a:gd name="connsiteX0" fmla="*/ 52010 w 158067"/>
                <a:gd name="connsiteY0" fmla="*/ 0 h 417277"/>
                <a:gd name="connsiteX1" fmla="*/ 158067 w 158067"/>
                <a:gd name="connsiteY1" fmla="*/ 41833 h 417277"/>
                <a:gd name="connsiteX2" fmla="*/ 126275 w 158067"/>
                <a:gd name="connsiteY2" fmla="*/ 417277 h 417277"/>
                <a:gd name="connsiteX3" fmla="*/ 27994 w 158067"/>
                <a:gd name="connsiteY3" fmla="*/ 379307 h 417277"/>
                <a:gd name="connsiteX4" fmla="*/ 52010 w 158067"/>
                <a:gd name="connsiteY4" fmla="*/ 0 h 417277"/>
                <a:gd name="connsiteX0" fmla="*/ 39606 w 145663"/>
                <a:gd name="connsiteY0" fmla="*/ 0 h 417277"/>
                <a:gd name="connsiteX1" fmla="*/ 145663 w 145663"/>
                <a:gd name="connsiteY1" fmla="*/ 41833 h 417277"/>
                <a:gd name="connsiteX2" fmla="*/ 113871 w 145663"/>
                <a:gd name="connsiteY2" fmla="*/ 417277 h 417277"/>
                <a:gd name="connsiteX3" fmla="*/ 15590 w 145663"/>
                <a:gd name="connsiteY3" fmla="*/ 379307 h 417277"/>
                <a:gd name="connsiteX4" fmla="*/ 39606 w 145663"/>
                <a:gd name="connsiteY4" fmla="*/ 0 h 417277"/>
                <a:gd name="connsiteX0" fmla="*/ 28835 w 134892"/>
                <a:gd name="connsiteY0" fmla="*/ 0 h 417277"/>
                <a:gd name="connsiteX1" fmla="*/ 134892 w 134892"/>
                <a:gd name="connsiteY1" fmla="*/ 41833 h 417277"/>
                <a:gd name="connsiteX2" fmla="*/ 103100 w 134892"/>
                <a:gd name="connsiteY2" fmla="*/ 417277 h 417277"/>
                <a:gd name="connsiteX3" fmla="*/ 19332 w 134892"/>
                <a:gd name="connsiteY3" fmla="*/ 370129 h 417277"/>
                <a:gd name="connsiteX4" fmla="*/ 28835 w 134892"/>
                <a:gd name="connsiteY4" fmla="*/ 0 h 417277"/>
                <a:gd name="connsiteX0" fmla="*/ 28835 w 134892"/>
                <a:gd name="connsiteY0" fmla="*/ 58239 h 475516"/>
                <a:gd name="connsiteX1" fmla="*/ 55271 w 134892"/>
                <a:gd name="connsiteY1" fmla="*/ 23 h 475516"/>
                <a:gd name="connsiteX2" fmla="*/ 134892 w 134892"/>
                <a:gd name="connsiteY2" fmla="*/ 100072 h 475516"/>
                <a:gd name="connsiteX3" fmla="*/ 103100 w 134892"/>
                <a:gd name="connsiteY3" fmla="*/ 475516 h 475516"/>
                <a:gd name="connsiteX4" fmla="*/ 19332 w 134892"/>
                <a:gd name="connsiteY4" fmla="*/ 428368 h 475516"/>
                <a:gd name="connsiteX5" fmla="*/ 28835 w 134892"/>
                <a:gd name="connsiteY5" fmla="*/ 58239 h 475516"/>
                <a:gd name="connsiteX0" fmla="*/ 28835 w 138797"/>
                <a:gd name="connsiteY0" fmla="*/ 58239 h 475516"/>
                <a:gd name="connsiteX1" fmla="*/ 55271 w 138797"/>
                <a:gd name="connsiteY1" fmla="*/ 23 h 475516"/>
                <a:gd name="connsiteX2" fmla="*/ 138797 w 138797"/>
                <a:gd name="connsiteY2" fmla="*/ 44466 h 475516"/>
                <a:gd name="connsiteX3" fmla="*/ 103100 w 138797"/>
                <a:gd name="connsiteY3" fmla="*/ 475516 h 475516"/>
                <a:gd name="connsiteX4" fmla="*/ 19332 w 138797"/>
                <a:gd name="connsiteY4" fmla="*/ 428368 h 475516"/>
                <a:gd name="connsiteX5" fmla="*/ 28835 w 138797"/>
                <a:gd name="connsiteY5" fmla="*/ 58239 h 475516"/>
                <a:gd name="connsiteX0" fmla="*/ 18811 w 128773"/>
                <a:gd name="connsiteY0" fmla="*/ 58239 h 450735"/>
                <a:gd name="connsiteX1" fmla="*/ 45247 w 128773"/>
                <a:gd name="connsiteY1" fmla="*/ 23 h 450735"/>
                <a:gd name="connsiteX2" fmla="*/ 128773 w 128773"/>
                <a:gd name="connsiteY2" fmla="*/ 44466 h 450735"/>
                <a:gd name="connsiteX3" fmla="*/ 107619 w 128773"/>
                <a:gd name="connsiteY3" fmla="*/ 419433 h 450735"/>
                <a:gd name="connsiteX4" fmla="*/ 9308 w 128773"/>
                <a:gd name="connsiteY4" fmla="*/ 428368 h 450735"/>
                <a:gd name="connsiteX5" fmla="*/ 18811 w 128773"/>
                <a:gd name="connsiteY5" fmla="*/ 58239 h 450735"/>
                <a:gd name="connsiteX0" fmla="*/ 18261 w 128223"/>
                <a:gd name="connsiteY0" fmla="*/ 58239 h 483741"/>
                <a:gd name="connsiteX1" fmla="*/ 44697 w 128223"/>
                <a:gd name="connsiteY1" fmla="*/ 23 h 483741"/>
                <a:gd name="connsiteX2" fmla="*/ 128223 w 128223"/>
                <a:gd name="connsiteY2" fmla="*/ 44466 h 483741"/>
                <a:gd name="connsiteX3" fmla="*/ 99289 w 128223"/>
                <a:gd name="connsiteY3" fmla="*/ 483741 h 483741"/>
                <a:gd name="connsiteX4" fmla="*/ 8758 w 128223"/>
                <a:gd name="connsiteY4" fmla="*/ 428368 h 483741"/>
                <a:gd name="connsiteX5" fmla="*/ 18261 w 128223"/>
                <a:gd name="connsiteY5" fmla="*/ 58239 h 483741"/>
                <a:gd name="connsiteX0" fmla="*/ 14569 w 124531"/>
                <a:gd name="connsiteY0" fmla="*/ 58239 h 483741"/>
                <a:gd name="connsiteX1" fmla="*/ 41005 w 124531"/>
                <a:gd name="connsiteY1" fmla="*/ 23 h 483741"/>
                <a:gd name="connsiteX2" fmla="*/ 124531 w 124531"/>
                <a:gd name="connsiteY2" fmla="*/ 44466 h 483741"/>
                <a:gd name="connsiteX3" fmla="*/ 95597 w 124531"/>
                <a:gd name="connsiteY3" fmla="*/ 483741 h 483741"/>
                <a:gd name="connsiteX4" fmla="*/ 11861 w 124531"/>
                <a:gd name="connsiteY4" fmla="*/ 389688 h 483741"/>
                <a:gd name="connsiteX5" fmla="*/ 14569 w 124531"/>
                <a:gd name="connsiteY5" fmla="*/ 58239 h 483741"/>
                <a:gd name="connsiteX0" fmla="*/ 14772 w 124734"/>
                <a:gd name="connsiteY0" fmla="*/ 58239 h 464401"/>
                <a:gd name="connsiteX1" fmla="*/ 41208 w 124734"/>
                <a:gd name="connsiteY1" fmla="*/ 23 h 464401"/>
                <a:gd name="connsiteX2" fmla="*/ 124734 w 124734"/>
                <a:gd name="connsiteY2" fmla="*/ 44466 h 464401"/>
                <a:gd name="connsiteX3" fmla="*/ 99198 w 124734"/>
                <a:gd name="connsiteY3" fmla="*/ 464401 h 464401"/>
                <a:gd name="connsiteX4" fmla="*/ 12064 w 124734"/>
                <a:gd name="connsiteY4" fmla="*/ 389688 h 464401"/>
                <a:gd name="connsiteX5" fmla="*/ 14772 w 124734"/>
                <a:gd name="connsiteY5" fmla="*/ 58239 h 464401"/>
                <a:gd name="connsiteX0" fmla="*/ 13949 w 123911"/>
                <a:gd name="connsiteY0" fmla="*/ 58239 h 464401"/>
                <a:gd name="connsiteX1" fmla="*/ 40385 w 123911"/>
                <a:gd name="connsiteY1" fmla="*/ 23 h 464401"/>
                <a:gd name="connsiteX2" fmla="*/ 123911 w 123911"/>
                <a:gd name="connsiteY2" fmla="*/ 44466 h 464401"/>
                <a:gd name="connsiteX3" fmla="*/ 98375 w 123911"/>
                <a:gd name="connsiteY3" fmla="*/ 464401 h 464401"/>
                <a:gd name="connsiteX4" fmla="*/ 11241 w 123911"/>
                <a:gd name="connsiteY4" fmla="*/ 389688 h 464401"/>
                <a:gd name="connsiteX5" fmla="*/ 13949 w 123911"/>
                <a:gd name="connsiteY5" fmla="*/ 58239 h 464401"/>
                <a:gd name="connsiteX0" fmla="*/ 14022 w 123984"/>
                <a:gd name="connsiteY0" fmla="*/ 58239 h 472375"/>
                <a:gd name="connsiteX1" fmla="*/ 40458 w 123984"/>
                <a:gd name="connsiteY1" fmla="*/ 23 h 472375"/>
                <a:gd name="connsiteX2" fmla="*/ 123984 w 123984"/>
                <a:gd name="connsiteY2" fmla="*/ 44466 h 472375"/>
                <a:gd name="connsiteX3" fmla="*/ 85840 w 123984"/>
                <a:gd name="connsiteY3" fmla="*/ 472375 h 472375"/>
                <a:gd name="connsiteX4" fmla="*/ 11314 w 123984"/>
                <a:gd name="connsiteY4" fmla="*/ 389688 h 472375"/>
                <a:gd name="connsiteX5" fmla="*/ 14022 w 123984"/>
                <a:gd name="connsiteY5" fmla="*/ 58239 h 472375"/>
                <a:gd name="connsiteX0" fmla="*/ 14022 w 123984"/>
                <a:gd name="connsiteY0" fmla="*/ 58239 h 472375"/>
                <a:gd name="connsiteX1" fmla="*/ 40458 w 123984"/>
                <a:gd name="connsiteY1" fmla="*/ 23 h 472375"/>
                <a:gd name="connsiteX2" fmla="*/ 123984 w 123984"/>
                <a:gd name="connsiteY2" fmla="*/ 44466 h 472375"/>
                <a:gd name="connsiteX3" fmla="*/ 85840 w 123984"/>
                <a:gd name="connsiteY3" fmla="*/ 472375 h 472375"/>
                <a:gd name="connsiteX4" fmla="*/ 11314 w 123984"/>
                <a:gd name="connsiteY4" fmla="*/ 389688 h 472375"/>
                <a:gd name="connsiteX5" fmla="*/ 14022 w 123984"/>
                <a:gd name="connsiteY5" fmla="*/ 58239 h 472375"/>
                <a:gd name="connsiteX0" fmla="*/ 4664 w 114626"/>
                <a:gd name="connsiteY0" fmla="*/ 58239 h 472375"/>
                <a:gd name="connsiteX1" fmla="*/ 31100 w 114626"/>
                <a:gd name="connsiteY1" fmla="*/ 23 h 472375"/>
                <a:gd name="connsiteX2" fmla="*/ 114626 w 114626"/>
                <a:gd name="connsiteY2" fmla="*/ 44466 h 472375"/>
                <a:gd name="connsiteX3" fmla="*/ 76482 w 114626"/>
                <a:gd name="connsiteY3" fmla="*/ 472375 h 472375"/>
                <a:gd name="connsiteX4" fmla="*/ 1956 w 114626"/>
                <a:gd name="connsiteY4" fmla="*/ 389688 h 472375"/>
                <a:gd name="connsiteX5" fmla="*/ 20315 w 114626"/>
                <a:gd name="connsiteY5" fmla="*/ 83163 h 472375"/>
                <a:gd name="connsiteX6" fmla="*/ 4664 w 114626"/>
                <a:gd name="connsiteY6" fmla="*/ 58239 h 472375"/>
                <a:gd name="connsiteX0" fmla="*/ 5360 w 115322"/>
                <a:gd name="connsiteY0" fmla="*/ 58239 h 464401"/>
                <a:gd name="connsiteX1" fmla="*/ 31796 w 115322"/>
                <a:gd name="connsiteY1" fmla="*/ 23 h 464401"/>
                <a:gd name="connsiteX2" fmla="*/ 115322 w 115322"/>
                <a:gd name="connsiteY2" fmla="*/ 44466 h 464401"/>
                <a:gd name="connsiteX3" fmla="*/ 89786 w 115322"/>
                <a:gd name="connsiteY3" fmla="*/ 464401 h 464401"/>
                <a:gd name="connsiteX4" fmla="*/ 2652 w 115322"/>
                <a:gd name="connsiteY4" fmla="*/ 389688 h 464401"/>
                <a:gd name="connsiteX5" fmla="*/ 21011 w 115322"/>
                <a:gd name="connsiteY5" fmla="*/ 83163 h 464401"/>
                <a:gd name="connsiteX6" fmla="*/ 5360 w 115322"/>
                <a:gd name="connsiteY6" fmla="*/ 58239 h 464401"/>
                <a:gd name="connsiteX0" fmla="*/ 3042 w 113004"/>
                <a:gd name="connsiteY0" fmla="*/ 58239 h 464401"/>
                <a:gd name="connsiteX1" fmla="*/ 29478 w 113004"/>
                <a:gd name="connsiteY1" fmla="*/ 23 h 464401"/>
                <a:gd name="connsiteX2" fmla="*/ 113004 w 113004"/>
                <a:gd name="connsiteY2" fmla="*/ 44466 h 464401"/>
                <a:gd name="connsiteX3" fmla="*/ 87468 w 113004"/>
                <a:gd name="connsiteY3" fmla="*/ 464401 h 464401"/>
                <a:gd name="connsiteX4" fmla="*/ 2844 w 113004"/>
                <a:gd name="connsiteY4" fmla="*/ 404393 h 464401"/>
                <a:gd name="connsiteX5" fmla="*/ 18693 w 113004"/>
                <a:gd name="connsiteY5" fmla="*/ 83163 h 464401"/>
                <a:gd name="connsiteX6" fmla="*/ 3042 w 113004"/>
                <a:gd name="connsiteY6" fmla="*/ 58239 h 464401"/>
                <a:gd name="connsiteX0" fmla="*/ 1300 w 111262"/>
                <a:gd name="connsiteY0" fmla="*/ 58239 h 464401"/>
                <a:gd name="connsiteX1" fmla="*/ 27736 w 111262"/>
                <a:gd name="connsiteY1" fmla="*/ 23 h 464401"/>
                <a:gd name="connsiteX2" fmla="*/ 111262 w 111262"/>
                <a:gd name="connsiteY2" fmla="*/ 44466 h 464401"/>
                <a:gd name="connsiteX3" fmla="*/ 85726 w 111262"/>
                <a:gd name="connsiteY3" fmla="*/ 464401 h 464401"/>
                <a:gd name="connsiteX4" fmla="*/ 1102 w 111262"/>
                <a:gd name="connsiteY4" fmla="*/ 404393 h 464401"/>
                <a:gd name="connsiteX5" fmla="*/ 16951 w 111262"/>
                <a:gd name="connsiteY5" fmla="*/ 83163 h 464401"/>
                <a:gd name="connsiteX6" fmla="*/ 1300 w 111262"/>
                <a:gd name="connsiteY6" fmla="*/ 58239 h 464401"/>
                <a:gd name="connsiteX0" fmla="*/ 3524 w 114807"/>
                <a:gd name="connsiteY0" fmla="*/ 58239 h 477009"/>
                <a:gd name="connsiteX1" fmla="*/ 29960 w 114807"/>
                <a:gd name="connsiteY1" fmla="*/ 23 h 477009"/>
                <a:gd name="connsiteX2" fmla="*/ 113486 w 114807"/>
                <a:gd name="connsiteY2" fmla="*/ 44466 h 477009"/>
                <a:gd name="connsiteX3" fmla="*/ 95924 w 114807"/>
                <a:gd name="connsiteY3" fmla="*/ 477009 h 477009"/>
                <a:gd name="connsiteX4" fmla="*/ 3326 w 114807"/>
                <a:gd name="connsiteY4" fmla="*/ 404393 h 477009"/>
                <a:gd name="connsiteX5" fmla="*/ 19175 w 114807"/>
                <a:gd name="connsiteY5" fmla="*/ 83163 h 477009"/>
                <a:gd name="connsiteX6" fmla="*/ 3524 w 114807"/>
                <a:gd name="connsiteY6" fmla="*/ 58239 h 477009"/>
                <a:gd name="connsiteX0" fmla="*/ 19540 w 115172"/>
                <a:gd name="connsiteY0" fmla="*/ 83140 h 476986"/>
                <a:gd name="connsiteX1" fmla="*/ 30325 w 115172"/>
                <a:gd name="connsiteY1" fmla="*/ 0 h 476986"/>
                <a:gd name="connsiteX2" fmla="*/ 113851 w 115172"/>
                <a:gd name="connsiteY2" fmla="*/ 44443 h 476986"/>
                <a:gd name="connsiteX3" fmla="*/ 96289 w 115172"/>
                <a:gd name="connsiteY3" fmla="*/ 476986 h 476986"/>
                <a:gd name="connsiteX4" fmla="*/ 3691 w 115172"/>
                <a:gd name="connsiteY4" fmla="*/ 404370 h 476986"/>
                <a:gd name="connsiteX5" fmla="*/ 19540 w 115172"/>
                <a:gd name="connsiteY5" fmla="*/ 83140 h 47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5172" h="476986">
                  <a:moveTo>
                    <a:pt x="19540" y="83140"/>
                  </a:moveTo>
                  <a:cubicBezTo>
                    <a:pt x="23979" y="15745"/>
                    <a:pt x="14607" y="6449"/>
                    <a:pt x="30325" y="0"/>
                  </a:cubicBezTo>
                  <a:lnTo>
                    <a:pt x="113851" y="44443"/>
                  </a:lnTo>
                  <a:cubicBezTo>
                    <a:pt x="112916" y="166803"/>
                    <a:pt x="123683" y="366406"/>
                    <a:pt x="96289" y="476986"/>
                  </a:cubicBezTo>
                  <a:cubicBezTo>
                    <a:pt x="63529" y="464329"/>
                    <a:pt x="16482" y="470011"/>
                    <a:pt x="3691" y="404370"/>
                  </a:cubicBezTo>
                  <a:cubicBezTo>
                    <a:pt x="-9100" y="338729"/>
                    <a:pt x="15101" y="150535"/>
                    <a:pt x="19540" y="8314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Ellipse 70"/>
            <p:cNvSpPr/>
            <p:nvPr/>
          </p:nvSpPr>
          <p:spPr>
            <a:xfrm>
              <a:off x="4281760" y="3465908"/>
              <a:ext cx="73362" cy="8909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Ellipse 71"/>
            <p:cNvSpPr/>
            <p:nvPr/>
          </p:nvSpPr>
          <p:spPr>
            <a:xfrm>
              <a:off x="4236778" y="3986367"/>
              <a:ext cx="75508" cy="263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Ellipse 72"/>
            <p:cNvSpPr/>
            <p:nvPr/>
          </p:nvSpPr>
          <p:spPr>
            <a:xfrm>
              <a:off x="4323437" y="3987646"/>
              <a:ext cx="75508" cy="263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Ellipse 73"/>
            <p:cNvSpPr/>
            <p:nvPr/>
          </p:nvSpPr>
          <p:spPr>
            <a:xfrm rot="12240000">
              <a:off x="4200848" y="3714118"/>
              <a:ext cx="27316" cy="342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Ellipse 74"/>
            <p:cNvSpPr/>
            <p:nvPr/>
          </p:nvSpPr>
          <p:spPr>
            <a:xfrm rot="20640000">
              <a:off x="4405519" y="3726560"/>
              <a:ext cx="27316" cy="3422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76" name="Picture 4" descr="C:\Users\cschnepf\AppData\Local\Microsoft\Windows\Temporary Internet Files\Content.IE5\QQJGD70M\bicycle-311656_960_720[1]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544" y="2645210"/>
            <a:ext cx="352592" cy="21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uppieren 76"/>
          <p:cNvGrpSpPr>
            <a:grpSpLocks noChangeAspect="1"/>
          </p:cNvGrpSpPr>
          <p:nvPr/>
        </p:nvGrpSpPr>
        <p:grpSpPr>
          <a:xfrm>
            <a:off x="6282655" y="2310130"/>
            <a:ext cx="444812" cy="293387"/>
            <a:chOff x="4652010" y="4604056"/>
            <a:chExt cx="749036" cy="494046"/>
          </a:xfrm>
        </p:grpSpPr>
        <p:pic>
          <p:nvPicPr>
            <p:cNvPr id="78" name="Grafik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2010" y="4604056"/>
              <a:ext cx="749036" cy="494046"/>
            </a:xfrm>
            <a:prstGeom prst="rect">
              <a:avLst/>
            </a:prstGeom>
          </p:spPr>
        </p:pic>
        <p:sp>
          <p:nvSpPr>
            <p:cNvPr id="79" name="Ellipse 78"/>
            <p:cNvSpPr/>
            <p:nvPr/>
          </p:nvSpPr>
          <p:spPr>
            <a:xfrm>
              <a:off x="4852291" y="4716643"/>
              <a:ext cx="71028" cy="976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Ellipse 79"/>
            <p:cNvSpPr/>
            <p:nvPr/>
          </p:nvSpPr>
          <p:spPr>
            <a:xfrm>
              <a:off x="5033916" y="4716643"/>
              <a:ext cx="71028" cy="976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1" name="Gruppieren 80"/>
          <p:cNvGrpSpPr/>
          <p:nvPr/>
        </p:nvGrpSpPr>
        <p:grpSpPr>
          <a:xfrm>
            <a:off x="7124427" y="1797787"/>
            <a:ext cx="625782" cy="326096"/>
            <a:chOff x="4572344" y="2870393"/>
            <a:chExt cx="962284" cy="501448"/>
          </a:xfrm>
        </p:grpSpPr>
        <p:pic>
          <p:nvPicPr>
            <p:cNvPr id="82" name="Grafik 81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344" y="2870393"/>
              <a:ext cx="962284" cy="501448"/>
            </a:xfrm>
            <a:prstGeom prst="rect">
              <a:avLst/>
            </a:prstGeom>
          </p:spPr>
        </p:pic>
        <p:sp>
          <p:nvSpPr>
            <p:cNvPr id="83" name="Ellipse 82"/>
            <p:cNvSpPr/>
            <p:nvPr/>
          </p:nvSpPr>
          <p:spPr>
            <a:xfrm>
              <a:off x="5053498" y="3057604"/>
              <a:ext cx="71028" cy="976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4" name="Gruppieren 83"/>
          <p:cNvGrpSpPr/>
          <p:nvPr/>
        </p:nvGrpSpPr>
        <p:grpSpPr>
          <a:xfrm flipH="1">
            <a:off x="6877379" y="2858743"/>
            <a:ext cx="625782" cy="326096"/>
            <a:chOff x="4572344" y="2870393"/>
            <a:chExt cx="962284" cy="501448"/>
          </a:xfrm>
        </p:grpSpPr>
        <p:pic>
          <p:nvPicPr>
            <p:cNvPr id="85" name="Grafik 8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344" y="2870393"/>
              <a:ext cx="962284" cy="501448"/>
            </a:xfrm>
            <a:prstGeom prst="rect">
              <a:avLst/>
            </a:prstGeom>
          </p:spPr>
        </p:pic>
        <p:sp>
          <p:nvSpPr>
            <p:cNvPr id="86" name="Ellipse 85"/>
            <p:cNvSpPr/>
            <p:nvPr/>
          </p:nvSpPr>
          <p:spPr>
            <a:xfrm>
              <a:off x="5053498" y="3057604"/>
              <a:ext cx="71028" cy="976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7" name="Gruppieren 86"/>
          <p:cNvGrpSpPr>
            <a:grpSpLocks noChangeAspect="1"/>
          </p:cNvGrpSpPr>
          <p:nvPr/>
        </p:nvGrpSpPr>
        <p:grpSpPr>
          <a:xfrm>
            <a:off x="6719501" y="1530476"/>
            <a:ext cx="444812" cy="293688"/>
            <a:chOff x="3433140" y="4310255"/>
            <a:chExt cx="779879" cy="514917"/>
          </a:xfrm>
        </p:grpSpPr>
        <p:pic>
          <p:nvPicPr>
            <p:cNvPr id="88" name="Grafik 8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3140" y="4310255"/>
              <a:ext cx="779879" cy="514917"/>
            </a:xfrm>
            <a:prstGeom prst="rect">
              <a:avLst/>
            </a:prstGeom>
          </p:spPr>
        </p:pic>
        <p:sp>
          <p:nvSpPr>
            <p:cNvPr id="89" name="Ellipse 88"/>
            <p:cNvSpPr/>
            <p:nvPr/>
          </p:nvSpPr>
          <p:spPr>
            <a:xfrm>
              <a:off x="3787565" y="4424756"/>
              <a:ext cx="71028" cy="976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0" name="Gruppieren 89"/>
          <p:cNvGrpSpPr>
            <a:grpSpLocks noChangeAspect="1"/>
          </p:cNvGrpSpPr>
          <p:nvPr/>
        </p:nvGrpSpPr>
        <p:grpSpPr>
          <a:xfrm>
            <a:off x="6039993" y="2951456"/>
            <a:ext cx="444812" cy="293688"/>
            <a:chOff x="3433140" y="4310255"/>
            <a:chExt cx="779879" cy="514917"/>
          </a:xfrm>
        </p:grpSpPr>
        <p:pic>
          <p:nvPicPr>
            <p:cNvPr id="91" name="Grafik 9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3140" y="4310255"/>
              <a:ext cx="779879" cy="514917"/>
            </a:xfrm>
            <a:prstGeom prst="rect">
              <a:avLst/>
            </a:prstGeom>
          </p:spPr>
        </p:pic>
        <p:sp>
          <p:nvSpPr>
            <p:cNvPr id="92" name="Ellipse 91"/>
            <p:cNvSpPr/>
            <p:nvPr/>
          </p:nvSpPr>
          <p:spPr>
            <a:xfrm>
              <a:off x="3787565" y="4424756"/>
              <a:ext cx="71028" cy="9760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3" name="Datumsplatzhalter 3"/>
          <p:cNvSpPr>
            <a:spLocks noGrp="1"/>
          </p:cNvSpPr>
          <p:nvPr>
            <p:ph type="dt" sz="half" idx="10"/>
          </p:nvPr>
        </p:nvSpPr>
        <p:spPr>
          <a:xfrm>
            <a:off x="1547812" y="4948014"/>
            <a:ext cx="485906" cy="108012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12.12.2017</a:t>
            </a:r>
          </a:p>
        </p:txBody>
      </p:sp>
      <p:sp>
        <p:nvSpPr>
          <p:cNvPr id="9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979712" y="4948014"/>
            <a:ext cx="4483001" cy="108012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 Ergebnisse der </a:t>
            </a:r>
            <a:r>
              <a:rPr kumimoji="0" lang="de-DE" sz="675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studie</a:t>
            </a: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„mobiles </a:t>
            </a:r>
            <a:r>
              <a:rPr kumimoji="0" lang="de-DE" sz="675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baden-württemberg</a:t>
            </a: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424228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Dienstleistungen (NDL) – kreative Geschäftsmodelle und geteilte Fahrzeuge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>
          <a:xfrm>
            <a:off x="1550178" y="1167426"/>
            <a:ext cx="4263961" cy="3294534"/>
          </a:xfrm>
        </p:spPr>
        <p:txBody>
          <a:bodyPr/>
          <a:lstStyle/>
          <a:p>
            <a:pPr lvl="3">
              <a:spcAft>
                <a:spcPts val="450"/>
              </a:spcAft>
            </a:pPr>
            <a:r>
              <a:rPr lang="de-DE" dirty="0"/>
              <a:t>Sharing-Kultur breitet sich aus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Neue Mobilitätsangebote und </a:t>
            </a:r>
            <a:r>
              <a:rPr lang="de-DE" dirty="0" err="1"/>
              <a:t>Carsharing</a:t>
            </a:r>
            <a:r>
              <a:rPr lang="de-DE" dirty="0"/>
              <a:t> erobern den Markt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Kombination von ÖV und individuellem Fahren wird zum Mainstream 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Pkw-Bestand geht v.a. in Städten zurück, ÖV- und Rad-Anteil steigt an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Multimodale Mobilitätsketten binden den ländlichen Raum an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Neue Formen der Nahversorgung auf dem Land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Zunahme bei Güter- und Luftverkehr verlangsamt sich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EE493-AD2E-4872-B2F6-8F12A747F0A5}" type="slidenum">
              <a:rPr kumimoji="0" lang="de-DE" sz="675" b="0" i="0" u="none" strike="noStrike" kern="1200" cap="none" spc="0" normalizeH="0" baseline="0" noProof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DE" sz="675" b="0" i="0" u="none" strike="noStrike" kern="1200" cap="none" spc="0" normalizeH="0" baseline="0" noProof="0" dirty="0">
              <a:ln>
                <a:noFill/>
              </a:ln>
              <a:solidFill>
                <a:srgbClr val="ED8B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" name="Grafik 5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02" y="1113588"/>
            <a:ext cx="2072070" cy="2376000"/>
          </a:xfrm>
          <a:prstGeom prst="rect">
            <a:avLst/>
          </a:prstGeom>
        </p:spPr>
      </p:pic>
      <p:grpSp>
        <p:nvGrpSpPr>
          <p:cNvPr id="96" name="Gruppieren 95"/>
          <p:cNvGrpSpPr>
            <a:grpSpLocks noChangeAspect="1"/>
          </p:cNvGrpSpPr>
          <p:nvPr/>
        </p:nvGrpSpPr>
        <p:grpSpPr>
          <a:xfrm>
            <a:off x="6112359" y="1585257"/>
            <a:ext cx="1591990" cy="1742578"/>
            <a:chOff x="6007284" y="2799672"/>
            <a:chExt cx="2535238" cy="2775049"/>
          </a:xfrm>
        </p:grpSpPr>
        <p:grpSp>
          <p:nvGrpSpPr>
            <p:cNvPr id="97" name="Gruppieren 96"/>
            <p:cNvGrpSpPr>
              <a:grpSpLocks noChangeAspect="1"/>
            </p:cNvGrpSpPr>
            <p:nvPr/>
          </p:nvGrpSpPr>
          <p:grpSpPr>
            <a:xfrm>
              <a:off x="6007284" y="4621538"/>
              <a:ext cx="1152000" cy="578569"/>
              <a:chOff x="3533813" y="4722939"/>
              <a:chExt cx="1371693" cy="688905"/>
            </a:xfrm>
          </p:grpSpPr>
          <p:pic>
            <p:nvPicPr>
              <p:cNvPr id="133" name="Grafik 13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3813" y="4722939"/>
                <a:ext cx="1371693" cy="688905"/>
              </a:xfrm>
              <a:prstGeom prst="rect">
                <a:avLst/>
              </a:prstGeom>
            </p:spPr>
          </p:pic>
          <p:sp>
            <p:nvSpPr>
              <p:cNvPr id="134" name="Ellipse 133"/>
              <p:cNvSpPr/>
              <p:nvPr/>
            </p:nvSpPr>
            <p:spPr>
              <a:xfrm>
                <a:off x="3734829" y="4867586"/>
                <a:ext cx="73255" cy="8240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5" name="Ellipse 134"/>
              <p:cNvSpPr/>
              <p:nvPr/>
            </p:nvSpPr>
            <p:spPr>
              <a:xfrm>
                <a:off x="4019492" y="4886955"/>
                <a:ext cx="73255" cy="8240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6" name="Ellipse 135"/>
              <p:cNvSpPr/>
              <p:nvPr/>
            </p:nvSpPr>
            <p:spPr>
              <a:xfrm>
                <a:off x="4146404" y="4900888"/>
                <a:ext cx="73255" cy="8240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7" name="Ellipse 136"/>
              <p:cNvSpPr/>
              <p:nvPr/>
            </p:nvSpPr>
            <p:spPr>
              <a:xfrm>
                <a:off x="4338089" y="4908914"/>
                <a:ext cx="73255" cy="8240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ruppieren 97"/>
            <p:cNvGrpSpPr>
              <a:grpSpLocks noChangeAspect="1"/>
            </p:cNvGrpSpPr>
            <p:nvPr/>
          </p:nvGrpSpPr>
          <p:grpSpPr>
            <a:xfrm>
              <a:off x="7525518" y="5123109"/>
              <a:ext cx="684000" cy="451612"/>
              <a:chOff x="4652009" y="4604055"/>
              <a:chExt cx="779879" cy="514917"/>
            </a:xfrm>
          </p:grpSpPr>
          <p:pic>
            <p:nvPicPr>
              <p:cNvPr id="130" name="Grafik 12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2009" y="4604055"/>
                <a:ext cx="779879" cy="514917"/>
              </a:xfrm>
              <a:prstGeom prst="rect">
                <a:avLst/>
              </a:prstGeom>
            </p:spPr>
          </p:pic>
          <p:sp>
            <p:nvSpPr>
              <p:cNvPr id="131" name="Ellipse 130"/>
              <p:cNvSpPr/>
              <p:nvPr/>
            </p:nvSpPr>
            <p:spPr>
              <a:xfrm>
                <a:off x="4852291" y="4716643"/>
                <a:ext cx="71028" cy="9760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2" name="Ellipse 131"/>
              <p:cNvSpPr/>
              <p:nvPr/>
            </p:nvSpPr>
            <p:spPr>
              <a:xfrm>
                <a:off x="5033916" y="4716643"/>
                <a:ext cx="71028" cy="9760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uppieren 98"/>
            <p:cNvGrpSpPr/>
            <p:nvPr/>
          </p:nvGrpSpPr>
          <p:grpSpPr>
            <a:xfrm>
              <a:off x="7858522" y="3322331"/>
              <a:ext cx="684000" cy="451612"/>
              <a:chOff x="4652009" y="4604056"/>
              <a:chExt cx="728489" cy="480987"/>
            </a:xfrm>
          </p:grpSpPr>
          <p:pic>
            <p:nvPicPr>
              <p:cNvPr id="127" name="Grafik 12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2009" y="4604056"/>
                <a:ext cx="728489" cy="480987"/>
              </a:xfrm>
              <a:prstGeom prst="rect">
                <a:avLst/>
              </a:prstGeom>
            </p:spPr>
          </p:pic>
          <p:sp>
            <p:nvSpPr>
              <p:cNvPr id="128" name="Ellipse 127"/>
              <p:cNvSpPr/>
              <p:nvPr/>
            </p:nvSpPr>
            <p:spPr>
              <a:xfrm>
                <a:off x="4852291" y="4716643"/>
                <a:ext cx="71028" cy="9760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Ellipse 128"/>
              <p:cNvSpPr/>
              <p:nvPr/>
            </p:nvSpPr>
            <p:spPr>
              <a:xfrm>
                <a:off x="5033916" y="4716643"/>
                <a:ext cx="71028" cy="9760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ruppieren 99"/>
            <p:cNvGrpSpPr>
              <a:grpSpLocks noChangeAspect="1"/>
            </p:cNvGrpSpPr>
            <p:nvPr/>
          </p:nvGrpSpPr>
          <p:grpSpPr>
            <a:xfrm>
              <a:off x="6756006" y="2799672"/>
              <a:ext cx="684000" cy="451612"/>
              <a:chOff x="4652009" y="4604055"/>
              <a:chExt cx="779879" cy="514917"/>
            </a:xfrm>
          </p:grpSpPr>
          <p:pic>
            <p:nvPicPr>
              <p:cNvPr id="124" name="Grafik 1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2009" y="4604055"/>
                <a:ext cx="779879" cy="514917"/>
              </a:xfrm>
              <a:prstGeom prst="rect">
                <a:avLst/>
              </a:prstGeom>
            </p:spPr>
          </p:pic>
          <p:sp>
            <p:nvSpPr>
              <p:cNvPr id="125" name="Ellipse 124"/>
              <p:cNvSpPr/>
              <p:nvPr/>
            </p:nvSpPr>
            <p:spPr>
              <a:xfrm>
                <a:off x="4852291" y="4716643"/>
                <a:ext cx="71028" cy="9760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Ellipse 125"/>
              <p:cNvSpPr/>
              <p:nvPr/>
            </p:nvSpPr>
            <p:spPr>
              <a:xfrm>
                <a:off x="5033916" y="4716643"/>
                <a:ext cx="71028" cy="9760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1" name="Gruppieren 100"/>
            <p:cNvGrpSpPr/>
            <p:nvPr/>
          </p:nvGrpSpPr>
          <p:grpSpPr>
            <a:xfrm>
              <a:off x="7184292" y="3771971"/>
              <a:ext cx="535412" cy="550585"/>
              <a:chOff x="4200848" y="3465908"/>
              <a:chExt cx="535412" cy="550585"/>
            </a:xfrm>
          </p:grpSpPr>
          <p:sp>
            <p:nvSpPr>
              <p:cNvPr id="104" name="Rechteck 3"/>
              <p:cNvSpPr/>
              <p:nvPr/>
            </p:nvSpPr>
            <p:spPr>
              <a:xfrm rot="1000569">
                <a:off x="4484840" y="3782918"/>
                <a:ext cx="130261" cy="214661"/>
              </a:xfrm>
              <a:custGeom>
                <a:avLst/>
                <a:gdLst>
                  <a:gd name="connsiteX0" fmla="*/ 0 w 136669"/>
                  <a:gd name="connsiteY0" fmla="*/ 0 h 635987"/>
                  <a:gd name="connsiteX1" fmla="*/ 136669 w 136669"/>
                  <a:gd name="connsiteY1" fmla="*/ 0 h 635987"/>
                  <a:gd name="connsiteX2" fmla="*/ 136669 w 136669"/>
                  <a:gd name="connsiteY2" fmla="*/ 635987 h 635987"/>
                  <a:gd name="connsiteX3" fmla="*/ 0 w 136669"/>
                  <a:gd name="connsiteY3" fmla="*/ 635987 h 635987"/>
                  <a:gd name="connsiteX4" fmla="*/ 0 w 136669"/>
                  <a:gd name="connsiteY4" fmla="*/ 0 h 635987"/>
                  <a:gd name="connsiteX0" fmla="*/ 0 w 189013"/>
                  <a:gd name="connsiteY0" fmla="*/ 52870 h 635987"/>
                  <a:gd name="connsiteX1" fmla="*/ 189013 w 189013"/>
                  <a:gd name="connsiteY1" fmla="*/ 0 h 635987"/>
                  <a:gd name="connsiteX2" fmla="*/ 189013 w 189013"/>
                  <a:gd name="connsiteY2" fmla="*/ 635987 h 635987"/>
                  <a:gd name="connsiteX3" fmla="*/ 52344 w 189013"/>
                  <a:gd name="connsiteY3" fmla="*/ 635987 h 635987"/>
                  <a:gd name="connsiteX4" fmla="*/ 0 w 189013"/>
                  <a:gd name="connsiteY4" fmla="*/ 52870 h 635987"/>
                  <a:gd name="connsiteX0" fmla="*/ 0 w 352284"/>
                  <a:gd name="connsiteY0" fmla="*/ 52870 h 635987"/>
                  <a:gd name="connsiteX1" fmla="*/ 189013 w 352284"/>
                  <a:gd name="connsiteY1" fmla="*/ 0 h 635987"/>
                  <a:gd name="connsiteX2" fmla="*/ 352284 w 352284"/>
                  <a:gd name="connsiteY2" fmla="*/ 518895 h 635987"/>
                  <a:gd name="connsiteX3" fmla="*/ 52344 w 352284"/>
                  <a:gd name="connsiteY3" fmla="*/ 635987 h 635987"/>
                  <a:gd name="connsiteX4" fmla="*/ 0 w 352284"/>
                  <a:gd name="connsiteY4" fmla="*/ 52870 h 635987"/>
                  <a:gd name="connsiteX0" fmla="*/ 0 w 352284"/>
                  <a:gd name="connsiteY0" fmla="*/ 52870 h 579207"/>
                  <a:gd name="connsiteX1" fmla="*/ 189013 w 352284"/>
                  <a:gd name="connsiteY1" fmla="*/ 0 h 579207"/>
                  <a:gd name="connsiteX2" fmla="*/ 352284 w 352284"/>
                  <a:gd name="connsiteY2" fmla="*/ 518895 h 579207"/>
                  <a:gd name="connsiteX3" fmla="*/ 283270 w 352284"/>
                  <a:gd name="connsiteY3" fmla="*/ 579207 h 579207"/>
                  <a:gd name="connsiteX4" fmla="*/ 0 w 352284"/>
                  <a:gd name="connsiteY4" fmla="*/ 52870 h 579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284" h="579207">
                    <a:moveTo>
                      <a:pt x="0" y="52870"/>
                    </a:moveTo>
                    <a:lnTo>
                      <a:pt x="189013" y="0"/>
                    </a:lnTo>
                    <a:lnTo>
                      <a:pt x="352284" y="518895"/>
                    </a:lnTo>
                    <a:lnTo>
                      <a:pt x="283270" y="579207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Rechteck 4"/>
              <p:cNvSpPr/>
              <p:nvPr/>
            </p:nvSpPr>
            <p:spPr>
              <a:xfrm rot="20599431" flipV="1">
                <a:off x="4567645" y="3782574"/>
                <a:ext cx="107756" cy="212339"/>
              </a:xfrm>
              <a:custGeom>
                <a:avLst/>
                <a:gdLst>
                  <a:gd name="connsiteX0" fmla="*/ 0 w 136669"/>
                  <a:gd name="connsiteY0" fmla="*/ 0 h 635987"/>
                  <a:gd name="connsiteX1" fmla="*/ 136669 w 136669"/>
                  <a:gd name="connsiteY1" fmla="*/ 0 h 635987"/>
                  <a:gd name="connsiteX2" fmla="*/ 136669 w 136669"/>
                  <a:gd name="connsiteY2" fmla="*/ 635987 h 635987"/>
                  <a:gd name="connsiteX3" fmla="*/ 0 w 136669"/>
                  <a:gd name="connsiteY3" fmla="*/ 635987 h 635987"/>
                  <a:gd name="connsiteX4" fmla="*/ 0 w 136669"/>
                  <a:gd name="connsiteY4" fmla="*/ 0 h 635987"/>
                  <a:gd name="connsiteX0" fmla="*/ 0 w 171373"/>
                  <a:gd name="connsiteY0" fmla="*/ 0 h 635987"/>
                  <a:gd name="connsiteX1" fmla="*/ 136669 w 171373"/>
                  <a:gd name="connsiteY1" fmla="*/ 0 h 635987"/>
                  <a:gd name="connsiteX2" fmla="*/ 171373 w 171373"/>
                  <a:gd name="connsiteY2" fmla="*/ 606996 h 635987"/>
                  <a:gd name="connsiteX3" fmla="*/ 0 w 171373"/>
                  <a:gd name="connsiteY3" fmla="*/ 635987 h 635987"/>
                  <a:gd name="connsiteX4" fmla="*/ 0 w 171373"/>
                  <a:gd name="connsiteY4" fmla="*/ 0 h 635987"/>
                  <a:gd name="connsiteX0" fmla="*/ 0 w 272077"/>
                  <a:gd name="connsiteY0" fmla="*/ 98349 h 635987"/>
                  <a:gd name="connsiteX1" fmla="*/ 237373 w 272077"/>
                  <a:gd name="connsiteY1" fmla="*/ 0 h 635987"/>
                  <a:gd name="connsiteX2" fmla="*/ 272077 w 272077"/>
                  <a:gd name="connsiteY2" fmla="*/ 606996 h 635987"/>
                  <a:gd name="connsiteX3" fmla="*/ 100704 w 272077"/>
                  <a:gd name="connsiteY3" fmla="*/ 635987 h 635987"/>
                  <a:gd name="connsiteX4" fmla="*/ 0 w 272077"/>
                  <a:gd name="connsiteY4" fmla="*/ 98349 h 635987"/>
                  <a:gd name="connsiteX0" fmla="*/ 0 w 272077"/>
                  <a:gd name="connsiteY0" fmla="*/ 38688 h 576326"/>
                  <a:gd name="connsiteX1" fmla="*/ 100286 w 272077"/>
                  <a:gd name="connsiteY1" fmla="*/ 0 h 576326"/>
                  <a:gd name="connsiteX2" fmla="*/ 272077 w 272077"/>
                  <a:gd name="connsiteY2" fmla="*/ 547335 h 576326"/>
                  <a:gd name="connsiteX3" fmla="*/ 100704 w 272077"/>
                  <a:gd name="connsiteY3" fmla="*/ 576326 h 576326"/>
                  <a:gd name="connsiteX4" fmla="*/ 0 w 272077"/>
                  <a:gd name="connsiteY4" fmla="*/ 38688 h 576326"/>
                  <a:gd name="connsiteX0" fmla="*/ 0 w 300517"/>
                  <a:gd name="connsiteY0" fmla="*/ 47208 h 576326"/>
                  <a:gd name="connsiteX1" fmla="*/ 128726 w 300517"/>
                  <a:gd name="connsiteY1" fmla="*/ 0 h 576326"/>
                  <a:gd name="connsiteX2" fmla="*/ 300517 w 300517"/>
                  <a:gd name="connsiteY2" fmla="*/ 547335 h 576326"/>
                  <a:gd name="connsiteX3" fmla="*/ 129144 w 300517"/>
                  <a:gd name="connsiteY3" fmla="*/ 576326 h 576326"/>
                  <a:gd name="connsiteX4" fmla="*/ 0 w 300517"/>
                  <a:gd name="connsiteY4" fmla="*/ 47208 h 576326"/>
                  <a:gd name="connsiteX0" fmla="*/ 0 w 300517"/>
                  <a:gd name="connsiteY0" fmla="*/ 43825 h 572943"/>
                  <a:gd name="connsiteX1" fmla="*/ 55360 w 300517"/>
                  <a:gd name="connsiteY1" fmla="*/ 0 h 572943"/>
                  <a:gd name="connsiteX2" fmla="*/ 300517 w 300517"/>
                  <a:gd name="connsiteY2" fmla="*/ 543952 h 572943"/>
                  <a:gd name="connsiteX3" fmla="*/ 129144 w 300517"/>
                  <a:gd name="connsiteY3" fmla="*/ 572943 h 572943"/>
                  <a:gd name="connsiteX4" fmla="*/ 0 w 300517"/>
                  <a:gd name="connsiteY4" fmla="*/ 43825 h 572943"/>
                  <a:gd name="connsiteX0" fmla="*/ 0 w 291420"/>
                  <a:gd name="connsiteY0" fmla="*/ 43825 h 572943"/>
                  <a:gd name="connsiteX1" fmla="*/ 55360 w 291420"/>
                  <a:gd name="connsiteY1" fmla="*/ 0 h 572943"/>
                  <a:gd name="connsiteX2" fmla="*/ 291420 w 291420"/>
                  <a:gd name="connsiteY2" fmla="*/ 534279 h 572943"/>
                  <a:gd name="connsiteX3" fmla="*/ 129144 w 291420"/>
                  <a:gd name="connsiteY3" fmla="*/ 572943 h 572943"/>
                  <a:gd name="connsiteX4" fmla="*/ 0 w 291420"/>
                  <a:gd name="connsiteY4" fmla="*/ 43825 h 57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420" h="572943">
                    <a:moveTo>
                      <a:pt x="0" y="43825"/>
                    </a:moveTo>
                    <a:lnTo>
                      <a:pt x="55360" y="0"/>
                    </a:lnTo>
                    <a:lnTo>
                      <a:pt x="291420" y="534279"/>
                    </a:lnTo>
                    <a:lnTo>
                      <a:pt x="129144" y="572943"/>
                    </a:lnTo>
                    <a:lnTo>
                      <a:pt x="0" y="4382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Rechteck 5"/>
              <p:cNvSpPr/>
              <p:nvPr/>
            </p:nvSpPr>
            <p:spPr>
              <a:xfrm flipV="1">
                <a:off x="4506168" y="3570480"/>
                <a:ext cx="147202" cy="215231"/>
              </a:xfrm>
              <a:custGeom>
                <a:avLst/>
                <a:gdLst>
                  <a:gd name="connsiteX0" fmla="*/ 0 w 261533"/>
                  <a:gd name="connsiteY0" fmla="*/ 0 h 635987"/>
                  <a:gd name="connsiteX1" fmla="*/ 261533 w 261533"/>
                  <a:gd name="connsiteY1" fmla="*/ 0 h 635987"/>
                  <a:gd name="connsiteX2" fmla="*/ 261533 w 261533"/>
                  <a:gd name="connsiteY2" fmla="*/ 635987 h 635987"/>
                  <a:gd name="connsiteX3" fmla="*/ 0 w 261533"/>
                  <a:gd name="connsiteY3" fmla="*/ 635987 h 635987"/>
                  <a:gd name="connsiteX4" fmla="*/ 0 w 261533"/>
                  <a:gd name="connsiteY4" fmla="*/ 0 h 635987"/>
                  <a:gd name="connsiteX0" fmla="*/ 0 w 344661"/>
                  <a:gd name="connsiteY0" fmla="*/ 0 h 635987"/>
                  <a:gd name="connsiteX1" fmla="*/ 344661 w 344661"/>
                  <a:gd name="connsiteY1" fmla="*/ 0 h 635987"/>
                  <a:gd name="connsiteX2" fmla="*/ 344661 w 344661"/>
                  <a:gd name="connsiteY2" fmla="*/ 635987 h 635987"/>
                  <a:gd name="connsiteX3" fmla="*/ 83128 w 344661"/>
                  <a:gd name="connsiteY3" fmla="*/ 635987 h 635987"/>
                  <a:gd name="connsiteX4" fmla="*/ 0 w 344661"/>
                  <a:gd name="connsiteY4" fmla="*/ 0 h 635987"/>
                  <a:gd name="connsiteX0" fmla="*/ 0 w 398100"/>
                  <a:gd name="connsiteY0" fmla="*/ 0 h 635987"/>
                  <a:gd name="connsiteX1" fmla="*/ 398100 w 398100"/>
                  <a:gd name="connsiteY1" fmla="*/ 0 h 635987"/>
                  <a:gd name="connsiteX2" fmla="*/ 344661 w 398100"/>
                  <a:gd name="connsiteY2" fmla="*/ 635987 h 635987"/>
                  <a:gd name="connsiteX3" fmla="*/ 83128 w 398100"/>
                  <a:gd name="connsiteY3" fmla="*/ 635987 h 635987"/>
                  <a:gd name="connsiteX4" fmla="*/ 0 w 398100"/>
                  <a:gd name="connsiteY4" fmla="*/ 0 h 635987"/>
                  <a:gd name="connsiteX0" fmla="*/ 0 w 398100"/>
                  <a:gd name="connsiteY0" fmla="*/ 0 h 635987"/>
                  <a:gd name="connsiteX1" fmla="*/ 398100 w 398100"/>
                  <a:gd name="connsiteY1" fmla="*/ 0 h 635987"/>
                  <a:gd name="connsiteX2" fmla="*/ 344661 w 398100"/>
                  <a:gd name="connsiteY2" fmla="*/ 635987 h 635987"/>
                  <a:gd name="connsiteX3" fmla="*/ 106879 w 398100"/>
                  <a:gd name="connsiteY3" fmla="*/ 629551 h 635987"/>
                  <a:gd name="connsiteX4" fmla="*/ 0 w 398100"/>
                  <a:gd name="connsiteY4" fmla="*/ 0 h 635987"/>
                  <a:gd name="connsiteX0" fmla="*/ 0 w 398100"/>
                  <a:gd name="connsiteY0" fmla="*/ 0 h 629551"/>
                  <a:gd name="connsiteX1" fmla="*/ 398100 w 398100"/>
                  <a:gd name="connsiteY1" fmla="*/ 0 h 629551"/>
                  <a:gd name="connsiteX2" fmla="*/ 326848 w 398100"/>
                  <a:gd name="connsiteY2" fmla="*/ 616677 h 629551"/>
                  <a:gd name="connsiteX3" fmla="*/ 106879 w 398100"/>
                  <a:gd name="connsiteY3" fmla="*/ 629551 h 629551"/>
                  <a:gd name="connsiteX4" fmla="*/ 0 w 398100"/>
                  <a:gd name="connsiteY4" fmla="*/ 0 h 62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100" h="629551">
                    <a:moveTo>
                      <a:pt x="0" y="0"/>
                    </a:moveTo>
                    <a:lnTo>
                      <a:pt x="398100" y="0"/>
                    </a:lnTo>
                    <a:lnTo>
                      <a:pt x="326848" y="616677"/>
                    </a:lnTo>
                    <a:lnTo>
                      <a:pt x="106879" y="6295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Rechteck 6"/>
              <p:cNvSpPr/>
              <p:nvPr/>
            </p:nvSpPr>
            <p:spPr>
              <a:xfrm rot="8160000">
                <a:off x="4642618" y="3570023"/>
                <a:ext cx="47825" cy="146907"/>
              </a:xfrm>
              <a:custGeom>
                <a:avLst/>
                <a:gdLst>
                  <a:gd name="connsiteX0" fmla="*/ 0 w 115187"/>
                  <a:gd name="connsiteY0" fmla="*/ 0 h 446913"/>
                  <a:gd name="connsiteX1" fmla="*/ 115187 w 115187"/>
                  <a:gd name="connsiteY1" fmla="*/ 0 h 446913"/>
                  <a:gd name="connsiteX2" fmla="*/ 115187 w 115187"/>
                  <a:gd name="connsiteY2" fmla="*/ 446913 h 446913"/>
                  <a:gd name="connsiteX3" fmla="*/ 0 w 115187"/>
                  <a:gd name="connsiteY3" fmla="*/ 446913 h 446913"/>
                  <a:gd name="connsiteX4" fmla="*/ 0 w 115187"/>
                  <a:gd name="connsiteY4" fmla="*/ 0 h 446913"/>
                  <a:gd name="connsiteX0" fmla="*/ 24016 w 115187"/>
                  <a:gd name="connsiteY0" fmla="*/ 67606 h 446913"/>
                  <a:gd name="connsiteX1" fmla="*/ 115187 w 115187"/>
                  <a:gd name="connsiteY1" fmla="*/ 0 h 446913"/>
                  <a:gd name="connsiteX2" fmla="*/ 115187 w 115187"/>
                  <a:gd name="connsiteY2" fmla="*/ 446913 h 446913"/>
                  <a:gd name="connsiteX3" fmla="*/ 0 w 115187"/>
                  <a:gd name="connsiteY3" fmla="*/ 446913 h 446913"/>
                  <a:gd name="connsiteX4" fmla="*/ 24016 w 115187"/>
                  <a:gd name="connsiteY4" fmla="*/ 67606 h 446913"/>
                  <a:gd name="connsiteX0" fmla="*/ 24016 w 117993"/>
                  <a:gd name="connsiteY0" fmla="*/ 0 h 379307"/>
                  <a:gd name="connsiteX1" fmla="*/ 117993 w 117993"/>
                  <a:gd name="connsiteY1" fmla="*/ 12228 h 379307"/>
                  <a:gd name="connsiteX2" fmla="*/ 115187 w 117993"/>
                  <a:gd name="connsiteY2" fmla="*/ 379307 h 379307"/>
                  <a:gd name="connsiteX3" fmla="*/ 0 w 117993"/>
                  <a:gd name="connsiteY3" fmla="*/ 379307 h 379307"/>
                  <a:gd name="connsiteX4" fmla="*/ 24016 w 117993"/>
                  <a:gd name="connsiteY4" fmla="*/ 0 h 379307"/>
                  <a:gd name="connsiteX0" fmla="*/ 24016 w 130073"/>
                  <a:gd name="connsiteY0" fmla="*/ 0 h 379307"/>
                  <a:gd name="connsiteX1" fmla="*/ 130073 w 130073"/>
                  <a:gd name="connsiteY1" fmla="*/ 41833 h 379307"/>
                  <a:gd name="connsiteX2" fmla="*/ 115187 w 130073"/>
                  <a:gd name="connsiteY2" fmla="*/ 379307 h 379307"/>
                  <a:gd name="connsiteX3" fmla="*/ 0 w 130073"/>
                  <a:gd name="connsiteY3" fmla="*/ 379307 h 379307"/>
                  <a:gd name="connsiteX4" fmla="*/ 24016 w 130073"/>
                  <a:gd name="connsiteY4" fmla="*/ 0 h 379307"/>
                  <a:gd name="connsiteX0" fmla="*/ 24016 w 129341"/>
                  <a:gd name="connsiteY0" fmla="*/ 147 h 379454"/>
                  <a:gd name="connsiteX1" fmla="*/ 129341 w 129341"/>
                  <a:gd name="connsiteY1" fmla="*/ 0 h 379454"/>
                  <a:gd name="connsiteX2" fmla="*/ 115187 w 129341"/>
                  <a:gd name="connsiteY2" fmla="*/ 379454 h 379454"/>
                  <a:gd name="connsiteX3" fmla="*/ 0 w 129341"/>
                  <a:gd name="connsiteY3" fmla="*/ 379454 h 379454"/>
                  <a:gd name="connsiteX4" fmla="*/ 24016 w 129341"/>
                  <a:gd name="connsiteY4" fmla="*/ 147 h 379454"/>
                  <a:gd name="connsiteX0" fmla="*/ 40514 w 129341"/>
                  <a:gd name="connsiteY0" fmla="*/ 0 h 396392"/>
                  <a:gd name="connsiteX1" fmla="*/ 129341 w 129341"/>
                  <a:gd name="connsiteY1" fmla="*/ 16938 h 396392"/>
                  <a:gd name="connsiteX2" fmla="*/ 115187 w 129341"/>
                  <a:gd name="connsiteY2" fmla="*/ 396392 h 396392"/>
                  <a:gd name="connsiteX3" fmla="*/ 0 w 129341"/>
                  <a:gd name="connsiteY3" fmla="*/ 396392 h 396392"/>
                  <a:gd name="connsiteX4" fmla="*/ 40514 w 129341"/>
                  <a:gd name="connsiteY4" fmla="*/ 0 h 396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341" h="396392">
                    <a:moveTo>
                      <a:pt x="40514" y="0"/>
                    </a:moveTo>
                    <a:lnTo>
                      <a:pt x="129341" y="16938"/>
                    </a:lnTo>
                    <a:cubicBezTo>
                      <a:pt x="128406" y="139298"/>
                      <a:pt x="116122" y="274032"/>
                      <a:pt x="115187" y="396392"/>
                    </a:cubicBezTo>
                    <a:lnTo>
                      <a:pt x="0" y="396392"/>
                    </a:lnTo>
                    <a:lnTo>
                      <a:pt x="405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Rechteck 6"/>
              <p:cNvSpPr/>
              <p:nvPr/>
            </p:nvSpPr>
            <p:spPr>
              <a:xfrm rot="17100000" flipH="1">
                <a:off x="4451906" y="3507107"/>
                <a:ext cx="48207" cy="140253"/>
              </a:xfrm>
              <a:custGeom>
                <a:avLst/>
                <a:gdLst>
                  <a:gd name="connsiteX0" fmla="*/ 0 w 115187"/>
                  <a:gd name="connsiteY0" fmla="*/ 0 h 446913"/>
                  <a:gd name="connsiteX1" fmla="*/ 115187 w 115187"/>
                  <a:gd name="connsiteY1" fmla="*/ 0 h 446913"/>
                  <a:gd name="connsiteX2" fmla="*/ 115187 w 115187"/>
                  <a:gd name="connsiteY2" fmla="*/ 446913 h 446913"/>
                  <a:gd name="connsiteX3" fmla="*/ 0 w 115187"/>
                  <a:gd name="connsiteY3" fmla="*/ 446913 h 446913"/>
                  <a:gd name="connsiteX4" fmla="*/ 0 w 115187"/>
                  <a:gd name="connsiteY4" fmla="*/ 0 h 446913"/>
                  <a:gd name="connsiteX0" fmla="*/ 24016 w 115187"/>
                  <a:gd name="connsiteY0" fmla="*/ 67606 h 446913"/>
                  <a:gd name="connsiteX1" fmla="*/ 115187 w 115187"/>
                  <a:gd name="connsiteY1" fmla="*/ 0 h 446913"/>
                  <a:gd name="connsiteX2" fmla="*/ 115187 w 115187"/>
                  <a:gd name="connsiteY2" fmla="*/ 446913 h 446913"/>
                  <a:gd name="connsiteX3" fmla="*/ 0 w 115187"/>
                  <a:gd name="connsiteY3" fmla="*/ 446913 h 446913"/>
                  <a:gd name="connsiteX4" fmla="*/ 24016 w 115187"/>
                  <a:gd name="connsiteY4" fmla="*/ 67606 h 446913"/>
                  <a:gd name="connsiteX0" fmla="*/ 24016 w 117993"/>
                  <a:gd name="connsiteY0" fmla="*/ 0 h 379307"/>
                  <a:gd name="connsiteX1" fmla="*/ 117993 w 117993"/>
                  <a:gd name="connsiteY1" fmla="*/ 12228 h 379307"/>
                  <a:gd name="connsiteX2" fmla="*/ 115187 w 117993"/>
                  <a:gd name="connsiteY2" fmla="*/ 379307 h 379307"/>
                  <a:gd name="connsiteX3" fmla="*/ 0 w 117993"/>
                  <a:gd name="connsiteY3" fmla="*/ 379307 h 379307"/>
                  <a:gd name="connsiteX4" fmla="*/ 24016 w 117993"/>
                  <a:gd name="connsiteY4" fmla="*/ 0 h 379307"/>
                  <a:gd name="connsiteX0" fmla="*/ 24016 w 130073"/>
                  <a:gd name="connsiteY0" fmla="*/ 0 h 379307"/>
                  <a:gd name="connsiteX1" fmla="*/ 130073 w 130073"/>
                  <a:gd name="connsiteY1" fmla="*/ 41833 h 379307"/>
                  <a:gd name="connsiteX2" fmla="*/ 115187 w 130073"/>
                  <a:gd name="connsiteY2" fmla="*/ 379307 h 379307"/>
                  <a:gd name="connsiteX3" fmla="*/ 0 w 130073"/>
                  <a:gd name="connsiteY3" fmla="*/ 379307 h 379307"/>
                  <a:gd name="connsiteX4" fmla="*/ 24016 w 130073"/>
                  <a:gd name="connsiteY4" fmla="*/ 0 h 379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073" h="379307">
                    <a:moveTo>
                      <a:pt x="24016" y="0"/>
                    </a:moveTo>
                    <a:lnTo>
                      <a:pt x="130073" y="41833"/>
                    </a:lnTo>
                    <a:cubicBezTo>
                      <a:pt x="129138" y="164193"/>
                      <a:pt x="116122" y="256947"/>
                      <a:pt x="115187" y="379307"/>
                    </a:cubicBezTo>
                    <a:lnTo>
                      <a:pt x="0" y="379307"/>
                    </a:lnTo>
                    <a:lnTo>
                      <a:pt x="24016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Ellipse 108"/>
              <p:cNvSpPr/>
              <p:nvPr/>
            </p:nvSpPr>
            <p:spPr>
              <a:xfrm>
                <a:off x="4550014" y="3470853"/>
                <a:ext cx="71509" cy="9826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Ellipse 109"/>
              <p:cNvSpPr/>
              <p:nvPr/>
            </p:nvSpPr>
            <p:spPr>
              <a:xfrm>
                <a:off x="4506168" y="3989587"/>
                <a:ext cx="73601" cy="2565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1" name="Ellipse 110"/>
              <p:cNvSpPr/>
              <p:nvPr/>
            </p:nvSpPr>
            <p:spPr>
              <a:xfrm>
                <a:off x="4590638" y="3990834"/>
                <a:ext cx="73601" cy="2565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2" name="Ellipse 111"/>
              <p:cNvSpPr/>
              <p:nvPr/>
            </p:nvSpPr>
            <p:spPr>
              <a:xfrm>
                <a:off x="4388735" y="3553500"/>
                <a:ext cx="26626" cy="3336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3" name="Ellipse 112"/>
              <p:cNvSpPr/>
              <p:nvPr/>
            </p:nvSpPr>
            <p:spPr>
              <a:xfrm>
                <a:off x="4709634" y="3696284"/>
                <a:ext cx="26626" cy="3336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4" name="Rechteck 3"/>
              <p:cNvSpPr/>
              <p:nvPr/>
            </p:nvSpPr>
            <p:spPr>
              <a:xfrm rot="1000569">
                <a:off x="4214897" y="3774342"/>
                <a:ext cx="133637" cy="220223"/>
              </a:xfrm>
              <a:custGeom>
                <a:avLst/>
                <a:gdLst>
                  <a:gd name="connsiteX0" fmla="*/ 0 w 136669"/>
                  <a:gd name="connsiteY0" fmla="*/ 0 h 635987"/>
                  <a:gd name="connsiteX1" fmla="*/ 136669 w 136669"/>
                  <a:gd name="connsiteY1" fmla="*/ 0 h 635987"/>
                  <a:gd name="connsiteX2" fmla="*/ 136669 w 136669"/>
                  <a:gd name="connsiteY2" fmla="*/ 635987 h 635987"/>
                  <a:gd name="connsiteX3" fmla="*/ 0 w 136669"/>
                  <a:gd name="connsiteY3" fmla="*/ 635987 h 635987"/>
                  <a:gd name="connsiteX4" fmla="*/ 0 w 136669"/>
                  <a:gd name="connsiteY4" fmla="*/ 0 h 635987"/>
                  <a:gd name="connsiteX0" fmla="*/ 0 w 189013"/>
                  <a:gd name="connsiteY0" fmla="*/ 52870 h 635987"/>
                  <a:gd name="connsiteX1" fmla="*/ 189013 w 189013"/>
                  <a:gd name="connsiteY1" fmla="*/ 0 h 635987"/>
                  <a:gd name="connsiteX2" fmla="*/ 189013 w 189013"/>
                  <a:gd name="connsiteY2" fmla="*/ 635987 h 635987"/>
                  <a:gd name="connsiteX3" fmla="*/ 52344 w 189013"/>
                  <a:gd name="connsiteY3" fmla="*/ 635987 h 635987"/>
                  <a:gd name="connsiteX4" fmla="*/ 0 w 189013"/>
                  <a:gd name="connsiteY4" fmla="*/ 52870 h 635987"/>
                  <a:gd name="connsiteX0" fmla="*/ 0 w 352284"/>
                  <a:gd name="connsiteY0" fmla="*/ 52870 h 635987"/>
                  <a:gd name="connsiteX1" fmla="*/ 189013 w 352284"/>
                  <a:gd name="connsiteY1" fmla="*/ 0 h 635987"/>
                  <a:gd name="connsiteX2" fmla="*/ 352284 w 352284"/>
                  <a:gd name="connsiteY2" fmla="*/ 518895 h 635987"/>
                  <a:gd name="connsiteX3" fmla="*/ 52344 w 352284"/>
                  <a:gd name="connsiteY3" fmla="*/ 635987 h 635987"/>
                  <a:gd name="connsiteX4" fmla="*/ 0 w 352284"/>
                  <a:gd name="connsiteY4" fmla="*/ 52870 h 635987"/>
                  <a:gd name="connsiteX0" fmla="*/ 0 w 352284"/>
                  <a:gd name="connsiteY0" fmla="*/ 52870 h 579207"/>
                  <a:gd name="connsiteX1" fmla="*/ 189013 w 352284"/>
                  <a:gd name="connsiteY1" fmla="*/ 0 h 579207"/>
                  <a:gd name="connsiteX2" fmla="*/ 352284 w 352284"/>
                  <a:gd name="connsiteY2" fmla="*/ 518895 h 579207"/>
                  <a:gd name="connsiteX3" fmla="*/ 283270 w 352284"/>
                  <a:gd name="connsiteY3" fmla="*/ 579207 h 579207"/>
                  <a:gd name="connsiteX4" fmla="*/ 0 w 352284"/>
                  <a:gd name="connsiteY4" fmla="*/ 52870 h 579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284" h="579207">
                    <a:moveTo>
                      <a:pt x="0" y="52870"/>
                    </a:moveTo>
                    <a:lnTo>
                      <a:pt x="189013" y="0"/>
                    </a:lnTo>
                    <a:lnTo>
                      <a:pt x="352284" y="518895"/>
                    </a:lnTo>
                    <a:lnTo>
                      <a:pt x="283270" y="579207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5" name="Rechteck 4"/>
              <p:cNvSpPr/>
              <p:nvPr/>
            </p:nvSpPr>
            <p:spPr>
              <a:xfrm rot="20599431" flipV="1">
                <a:off x="4299994" y="3774985"/>
                <a:ext cx="103626" cy="217842"/>
              </a:xfrm>
              <a:custGeom>
                <a:avLst/>
                <a:gdLst>
                  <a:gd name="connsiteX0" fmla="*/ 0 w 136669"/>
                  <a:gd name="connsiteY0" fmla="*/ 0 h 635987"/>
                  <a:gd name="connsiteX1" fmla="*/ 136669 w 136669"/>
                  <a:gd name="connsiteY1" fmla="*/ 0 h 635987"/>
                  <a:gd name="connsiteX2" fmla="*/ 136669 w 136669"/>
                  <a:gd name="connsiteY2" fmla="*/ 635987 h 635987"/>
                  <a:gd name="connsiteX3" fmla="*/ 0 w 136669"/>
                  <a:gd name="connsiteY3" fmla="*/ 635987 h 635987"/>
                  <a:gd name="connsiteX4" fmla="*/ 0 w 136669"/>
                  <a:gd name="connsiteY4" fmla="*/ 0 h 635987"/>
                  <a:gd name="connsiteX0" fmla="*/ 0 w 171373"/>
                  <a:gd name="connsiteY0" fmla="*/ 0 h 635987"/>
                  <a:gd name="connsiteX1" fmla="*/ 136669 w 171373"/>
                  <a:gd name="connsiteY1" fmla="*/ 0 h 635987"/>
                  <a:gd name="connsiteX2" fmla="*/ 171373 w 171373"/>
                  <a:gd name="connsiteY2" fmla="*/ 606996 h 635987"/>
                  <a:gd name="connsiteX3" fmla="*/ 0 w 171373"/>
                  <a:gd name="connsiteY3" fmla="*/ 635987 h 635987"/>
                  <a:gd name="connsiteX4" fmla="*/ 0 w 171373"/>
                  <a:gd name="connsiteY4" fmla="*/ 0 h 635987"/>
                  <a:gd name="connsiteX0" fmla="*/ 0 w 272077"/>
                  <a:gd name="connsiteY0" fmla="*/ 98349 h 635987"/>
                  <a:gd name="connsiteX1" fmla="*/ 237373 w 272077"/>
                  <a:gd name="connsiteY1" fmla="*/ 0 h 635987"/>
                  <a:gd name="connsiteX2" fmla="*/ 272077 w 272077"/>
                  <a:gd name="connsiteY2" fmla="*/ 606996 h 635987"/>
                  <a:gd name="connsiteX3" fmla="*/ 100704 w 272077"/>
                  <a:gd name="connsiteY3" fmla="*/ 635987 h 635987"/>
                  <a:gd name="connsiteX4" fmla="*/ 0 w 272077"/>
                  <a:gd name="connsiteY4" fmla="*/ 98349 h 635987"/>
                  <a:gd name="connsiteX0" fmla="*/ 0 w 272077"/>
                  <a:gd name="connsiteY0" fmla="*/ 38688 h 576326"/>
                  <a:gd name="connsiteX1" fmla="*/ 100286 w 272077"/>
                  <a:gd name="connsiteY1" fmla="*/ 0 h 576326"/>
                  <a:gd name="connsiteX2" fmla="*/ 272077 w 272077"/>
                  <a:gd name="connsiteY2" fmla="*/ 547335 h 576326"/>
                  <a:gd name="connsiteX3" fmla="*/ 100704 w 272077"/>
                  <a:gd name="connsiteY3" fmla="*/ 576326 h 576326"/>
                  <a:gd name="connsiteX4" fmla="*/ 0 w 272077"/>
                  <a:gd name="connsiteY4" fmla="*/ 38688 h 576326"/>
                  <a:gd name="connsiteX0" fmla="*/ 0 w 300517"/>
                  <a:gd name="connsiteY0" fmla="*/ 47208 h 576326"/>
                  <a:gd name="connsiteX1" fmla="*/ 128726 w 300517"/>
                  <a:gd name="connsiteY1" fmla="*/ 0 h 576326"/>
                  <a:gd name="connsiteX2" fmla="*/ 300517 w 300517"/>
                  <a:gd name="connsiteY2" fmla="*/ 547335 h 576326"/>
                  <a:gd name="connsiteX3" fmla="*/ 129144 w 300517"/>
                  <a:gd name="connsiteY3" fmla="*/ 576326 h 576326"/>
                  <a:gd name="connsiteX4" fmla="*/ 0 w 300517"/>
                  <a:gd name="connsiteY4" fmla="*/ 47208 h 576326"/>
                  <a:gd name="connsiteX0" fmla="*/ 0 w 300517"/>
                  <a:gd name="connsiteY0" fmla="*/ 43825 h 572943"/>
                  <a:gd name="connsiteX1" fmla="*/ 55360 w 300517"/>
                  <a:gd name="connsiteY1" fmla="*/ 0 h 572943"/>
                  <a:gd name="connsiteX2" fmla="*/ 300517 w 300517"/>
                  <a:gd name="connsiteY2" fmla="*/ 543952 h 572943"/>
                  <a:gd name="connsiteX3" fmla="*/ 129144 w 300517"/>
                  <a:gd name="connsiteY3" fmla="*/ 572943 h 572943"/>
                  <a:gd name="connsiteX4" fmla="*/ 0 w 300517"/>
                  <a:gd name="connsiteY4" fmla="*/ 43825 h 572943"/>
                  <a:gd name="connsiteX0" fmla="*/ 0 w 291420"/>
                  <a:gd name="connsiteY0" fmla="*/ 43825 h 572943"/>
                  <a:gd name="connsiteX1" fmla="*/ 55360 w 291420"/>
                  <a:gd name="connsiteY1" fmla="*/ 0 h 572943"/>
                  <a:gd name="connsiteX2" fmla="*/ 291420 w 291420"/>
                  <a:gd name="connsiteY2" fmla="*/ 534279 h 572943"/>
                  <a:gd name="connsiteX3" fmla="*/ 129144 w 291420"/>
                  <a:gd name="connsiteY3" fmla="*/ 572943 h 572943"/>
                  <a:gd name="connsiteX4" fmla="*/ 0 w 291420"/>
                  <a:gd name="connsiteY4" fmla="*/ 43825 h 572943"/>
                  <a:gd name="connsiteX0" fmla="*/ 0 w 273172"/>
                  <a:gd name="connsiteY0" fmla="*/ 43825 h 572943"/>
                  <a:gd name="connsiteX1" fmla="*/ 55360 w 273172"/>
                  <a:gd name="connsiteY1" fmla="*/ 0 h 572943"/>
                  <a:gd name="connsiteX2" fmla="*/ 273172 w 273172"/>
                  <a:gd name="connsiteY2" fmla="*/ 539746 h 572943"/>
                  <a:gd name="connsiteX3" fmla="*/ 129144 w 273172"/>
                  <a:gd name="connsiteY3" fmla="*/ 572943 h 572943"/>
                  <a:gd name="connsiteX4" fmla="*/ 0 w 273172"/>
                  <a:gd name="connsiteY4" fmla="*/ 43825 h 57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172" h="572943">
                    <a:moveTo>
                      <a:pt x="0" y="43825"/>
                    </a:moveTo>
                    <a:lnTo>
                      <a:pt x="55360" y="0"/>
                    </a:lnTo>
                    <a:lnTo>
                      <a:pt x="273172" y="539746"/>
                    </a:lnTo>
                    <a:lnTo>
                      <a:pt x="129144" y="572943"/>
                    </a:lnTo>
                    <a:lnTo>
                      <a:pt x="0" y="4382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6" name="Rechteck 5"/>
              <p:cNvSpPr/>
              <p:nvPr/>
            </p:nvSpPr>
            <p:spPr>
              <a:xfrm flipV="1">
                <a:off x="4236778" y="3556399"/>
                <a:ext cx="140470" cy="220809"/>
              </a:xfrm>
              <a:custGeom>
                <a:avLst/>
                <a:gdLst>
                  <a:gd name="connsiteX0" fmla="*/ 0 w 261533"/>
                  <a:gd name="connsiteY0" fmla="*/ 0 h 635987"/>
                  <a:gd name="connsiteX1" fmla="*/ 261533 w 261533"/>
                  <a:gd name="connsiteY1" fmla="*/ 0 h 635987"/>
                  <a:gd name="connsiteX2" fmla="*/ 261533 w 261533"/>
                  <a:gd name="connsiteY2" fmla="*/ 635987 h 635987"/>
                  <a:gd name="connsiteX3" fmla="*/ 0 w 261533"/>
                  <a:gd name="connsiteY3" fmla="*/ 635987 h 635987"/>
                  <a:gd name="connsiteX4" fmla="*/ 0 w 261533"/>
                  <a:gd name="connsiteY4" fmla="*/ 0 h 635987"/>
                  <a:gd name="connsiteX0" fmla="*/ 0 w 344661"/>
                  <a:gd name="connsiteY0" fmla="*/ 0 h 635987"/>
                  <a:gd name="connsiteX1" fmla="*/ 344661 w 344661"/>
                  <a:gd name="connsiteY1" fmla="*/ 0 h 635987"/>
                  <a:gd name="connsiteX2" fmla="*/ 344661 w 344661"/>
                  <a:gd name="connsiteY2" fmla="*/ 635987 h 635987"/>
                  <a:gd name="connsiteX3" fmla="*/ 83128 w 344661"/>
                  <a:gd name="connsiteY3" fmla="*/ 635987 h 635987"/>
                  <a:gd name="connsiteX4" fmla="*/ 0 w 344661"/>
                  <a:gd name="connsiteY4" fmla="*/ 0 h 635987"/>
                  <a:gd name="connsiteX0" fmla="*/ 0 w 398100"/>
                  <a:gd name="connsiteY0" fmla="*/ 0 h 635987"/>
                  <a:gd name="connsiteX1" fmla="*/ 398100 w 398100"/>
                  <a:gd name="connsiteY1" fmla="*/ 0 h 635987"/>
                  <a:gd name="connsiteX2" fmla="*/ 344661 w 398100"/>
                  <a:gd name="connsiteY2" fmla="*/ 635987 h 635987"/>
                  <a:gd name="connsiteX3" fmla="*/ 83128 w 398100"/>
                  <a:gd name="connsiteY3" fmla="*/ 635987 h 635987"/>
                  <a:gd name="connsiteX4" fmla="*/ 0 w 398100"/>
                  <a:gd name="connsiteY4" fmla="*/ 0 h 635987"/>
                  <a:gd name="connsiteX0" fmla="*/ 0 w 398100"/>
                  <a:gd name="connsiteY0" fmla="*/ 0 h 635987"/>
                  <a:gd name="connsiteX1" fmla="*/ 398100 w 398100"/>
                  <a:gd name="connsiteY1" fmla="*/ 0 h 635987"/>
                  <a:gd name="connsiteX2" fmla="*/ 344661 w 398100"/>
                  <a:gd name="connsiteY2" fmla="*/ 635987 h 635987"/>
                  <a:gd name="connsiteX3" fmla="*/ 106879 w 398100"/>
                  <a:gd name="connsiteY3" fmla="*/ 629551 h 635987"/>
                  <a:gd name="connsiteX4" fmla="*/ 0 w 398100"/>
                  <a:gd name="connsiteY4" fmla="*/ 0 h 635987"/>
                  <a:gd name="connsiteX0" fmla="*/ 0 w 398100"/>
                  <a:gd name="connsiteY0" fmla="*/ 0 h 629551"/>
                  <a:gd name="connsiteX1" fmla="*/ 398100 w 398100"/>
                  <a:gd name="connsiteY1" fmla="*/ 0 h 629551"/>
                  <a:gd name="connsiteX2" fmla="*/ 326848 w 398100"/>
                  <a:gd name="connsiteY2" fmla="*/ 616677 h 629551"/>
                  <a:gd name="connsiteX3" fmla="*/ 106879 w 398100"/>
                  <a:gd name="connsiteY3" fmla="*/ 629551 h 629551"/>
                  <a:gd name="connsiteX4" fmla="*/ 0 w 398100"/>
                  <a:gd name="connsiteY4" fmla="*/ 0 h 629551"/>
                  <a:gd name="connsiteX0" fmla="*/ 0 w 398100"/>
                  <a:gd name="connsiteY0" fmla="*/ 0 h 629551"/>
                  <a:gd name="connsiteX1" fmla="*/ 398100 w 398100"/>
                  <a:gd name="connsiteY1" fmla="*/ 0 h 629551"/>
                  <a:gd name="connsiteX2" fmla="*/ 326848 w 398100"/>
                  <a:gd name="connsiteY2" fmla="*/ 624937 h 629551"/>
                  <a:gd name="connsiteX3" fmla="*/ 106879 w 398100"/>
                  <a:gd name="connsiteY3" fmla="*/ 629551 h 629551"/>
                  <a:gd name="connsiteX4" fmla="*/ 0 w 398100"/>
                  <a:gd name="connsiteY4" fmla="*/ 0 h 629551"/>
                  <a:gd name="connsiteX0" fmla="*/ 0 w 398100"/>
                  <a:gd name="connsiteY0" fmla="*/ 0 h 629551"/>
                  <a:gd name="connsiteX1" fmla="*/ 398100 w 398100"/>
                  <a:gd name="connsiteY1" fmla="*/ 0 h 629551"/>
                  <a:gd name="connsiteX2" fmla="*/ 326848 w 398100"/>
                  <a:gd name="connsiteY2" fmla="*/ 624937 h 629551"/>
                  <a:gd name="connsiteX3" fmla="*/ 106879 w 398100"/>
                  <a:gd name="connsiteY3" fmla="*/ 629551 h 629551"/>
                  <a:gd name="connsiteX4" fmla="*/ 142849 w 398100"/>
                  <a:gd name="connsiteY4" fmla="*/ 602420 h 629551"/>
                  <a:gd name="connsiteX5" fmla="*/ 0 w 398100"/>
                  <a:gd name="connsiteY5" fmla="*/ 0 h 629551"/>
                  <a:gd name="connsiteX0" fmla="*/ 0 w 398100"/>
                  <a:gd name="connsiteY0" fmla="*/ 0 h 629551"/>
                  <a:gd name="connsiteX1" fmla="*/ 398100 w 398100"/>
                  <a:gd name="connsiteY1" fmla="*/ 0 h 629551"/>
                  <a:gd name="connsiteX2" fmla="*/ 326848 w 398100"/>
                  <a:gd name="connsiteY2" fmla="*/ 624937 h 629551"/>
                  <a:gd name="connsiteX3" fmla="*/ 106879 w 398100"/>
                  <a:gd name="connsiteY3" fmla="*/ 629551 h 629551"/>
                  <a:gd name="connsiteX4" fmla="*/ 126465 w 398100"/>
                  <a:gd name="connsiteY4" fmla="*/ 598289 h 629551"/>
                  <a:gd name="connsiteX5" fmla="*/ 0 w 398100"/>
                  <a:gd name="connsiteY5" fmla="*/ 0 h 62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100" h="629551">
                    <a:moveTo>
                      <a:pt x="0" y="0"/>
                    </a:moveTo>
                    <a:lnTo>
                      <a:pt x="398100" y="0"/>
                    </a:lnTo>
                    <a:lnTo>
                      <a:pt x="326848" y="624937"/>
                    </a:lnTo>
                    <a:lnTo>
                      <a:pt x="106879" y="629551"/>
                    </a:lnTo>
                    <a:cubicBezTo>
                      <a:pt x="106581" y="624637"/>
                      <a:pt x="126763" y="603203"/>
                      <a:pt x="126465" y="59828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Rechteck 6"/>
              <p:cNvSpPr/>
              <p:nvPr/>
            </p:nvSpPr>
            <p:spPr>
              <a:xfrm rot="8160000">
                <a:off x="4341352" y="3560328"/>
                <a:ext cx="88587" cy="176039"/>
              </a:xfrm>
              <a:custGeom>
                <a:avLst/>
                <a:gdLst>
                  <a:gd name="connsiteX0" fmla="*/ 0 w 115187"/>
                  <a:gd name="connsiteY0" fmla="*/ 0 h 446913"/>
                  <a:gd name="connsiteX1" fmla="*/ 115187 w 115187"/>
                  <a:gd name="connsiteY1" fmla="*/ 0 h 446913"/>
                  <a:gd name="connsiteX2" fmla="*/ 115187 w 115187"/>
                  <a:gd name="connsiteY2" fmla="*/ 446913 h 446913"/>
                  <a:gd name="connsiteX3" fmla="*/ 0 w 115187"/>
                  <a:gd name="connsiteY3" fmla="*/ 446913 h 446913"/>
                  <a:gd name="connsiteX4" fmla="*/ 0 w 115187"/>
                  <a:gd name="connsiteY4" fmla="*/ 0 h 446913"/>
                  <a:gd name="connsiteX0" fmla="*/ 24016 w 115187"/>
                  <a:gd name="connsiteY0" fmla="*/ 67606 h 446913"/>
                  <a:gd name="connsiteX1" fmla="*/ 115187 w 115187"/>
                  <a:gd name="connsiteY1" fmla="*/ 0 h 446913"/>
                  <a:gd name="connsiteX2" fmla="*/ 115187 w 115187"/>
                  <a:gd name="connsiteY2" fmla="*/ 446913 h 446913"/>
                  <a:gd name="connsiteX3" fmla="*/ 0 w 115187"/>
                  <a:gd name="connsiteY3" fmla="*/ 446913 h 446913"/>
                  <a:gd name="connsiteX4" fmla="*/ 24016 w 115187"/>
                  <a:gd name="connsiteY4" fmla="*/ 67606 h 446913"/>
                  <a:gd name="connsiteX0" fmla="*/ 24016 w 117993"/>
                  <a:gd name="connsiteY0" fmla="*/ 0 h 379307"/>
                  <a:gd name="connsiteX1" fmla="*/ 117993 w 117993"/>
                  <a:gd name="connsiteY1" fmla="*/ 12228 h 379307"/>
                  <a:gd name="connsiteX2" fmla="*/ 115187 w 117993"/>
                  <a:gd name="connsiteY2" fmla="*/ 379307 h 379307"/>
                  <a:gd name="connsiteX3" fmla="*/ 0 w 117993"/>
                  <a:gd name="connsiteY3" fmla="*/ 379307 h 379307"/>
                  <a:gd name="connsiteX4" fmla="*/ 24016 w 117993"/>
                  <a:gd name="connsiteY4" fmla="*/ 0 h 379307"/>
                  <a:gd name="connsiteX0" fmla="*/ 24016 w 130073"/>
                  <a:gd name="connsiteY0" fmla="*/ 0 h 379307"/>
                  <a:gd name="connsiteX1" fmla="*/ 130073 w 130073"/>
                  <a:gd name="connsiteY1" fmla="*/ 41833 h 379307"/>
                  <a:gd name="connsiteX2" fmla="*/ 115187 w 130073"/>
                  <a:gd name="connsiteY2" fmla="*/ 379307 h 379307"/>
                  <a:gd name="connsiteX3" fmla="*/ 0 w 130073"/>
                  <a:gd name="connsiteY3" fmla="*/ 379307 h 379307"/>
                  <a:gd name="connsiteX4" fmla="*/ 24016 w 130073"/>
                  <a:gd name="connsiteY4" fmla="*/ 0 h 379307"/>
                  <a:gd name="connsiteX0" fmla="*/ 24016 w 129341"/>
                  <a:gd name="connsiteY0" fmla="*/ 147 h 379454"/>
                  <a:gd name="connsiteX1" fmla="*/ 129341 w 129341"/>
                  <a:gd name="connsiteY1" fmla="*/ 0 h 379454"/>
                  <a:gd name="connsiteX2" fmla="*/ 115187 w 129341"/>
                  <a:gd name="connsiteY2" fmla="*/ 379454 h 379454"/>
                  <a:gd name="connsiteX3" fmla="*/ 0 w 129341"/>
                  <a:gd name="connsiteY3" fmla="*/ 379454 h 379454"/>
                  <a:gd name="connsiteX4" fmla="*/ 24016 w 129341"/>
                  <a:gd name="connsiteY4" fmla="*/ 147 h 379454"/>
                  <a:gd name="connsiteX0" fmla="*/ 40514 w 129341"/>
                  <a:gd name="connsiteY0" fmla="*/ 0 h 396392"/>
                  <a:gd name="connsiteX1" fmla="*/ 129341 w 129341"/>
                  <a:gd name="connsiteY1" fmla="*/ 16938 h 396392"/>
                  <a:gd name="connsiteX2" fmla="*/ 115187 w 129341"/>
                  <a:gd name="connsiteY2" fmla="*/ 396392 h 396392"/>
                  <a:gd name="connsiteX3" fmla="*/ 0 w 129341"/>
                  <a:gd name="connsiteY3" fmla="*/ 396392 h 396392"/>
                  <a:gd name="connsiteX4" fmla="*/ 40514 w 129341"/>
                  <a:gd name="connsiteY4" fmla="*/ 0 h 396392"/>
                  <a:gd name="connsiteX0" fmla="*/ 65709 w 154536"/>
                  <a:gd name="connsiteY0" fmla="*/ 0 h 396392"/>
                  <a:gd name="connsiteX1" fmla="*/ 154536 w 154536"/>
                  <a:gd name="connsiteY1" fmla="*/ 16938 h 396392"/>
                  <a:gd name="connsiteX2" fmla="*/ 140382 w 154536"/>
                  <a:gd name="connsiteY2" fmla="*/ 396392 h 396392"/>
                  <a:gd name="connsiteX3" fmla="*/ 25195 w 154536"/>
                  <a:gd name="connsiteY3" fmla="*/ 396392 h 396392"/>
                  <a:gd name="connsiteX4" fmla="*/ 65709 w 154536"/>
                  <a:gd name="connsiteY4" fmla="*/ 0 h 396392"/>
                  <a:gd name="connsiteX0" fmla="*/ 59926 w 148753"/>
                  <a:gd name="connsiteY0" fmla="*/ 0 h 409741"/>
                  <a:gd name="connsiteX1" fmla="*/ 148753 w 148753"/>
                  <a:gd name="connsiteY1" fmla="*/ 16938 h 409741"/>
                  <a:gd name="connsiteX2" fmla="*/ 134599 w 148753"/>
                  <a:gd name="connsiteY2" fmla="*/ 396392 h 409741"/>
                  <a:gd name="connsiteX3" fmla="*/ 19412 w 148753"/>
                  <a:gd name="connsiteY3" fmla="*/ 396392 h 409741"/>
                  <a:gd name="connsiteX4" fmla="*/ 59926 w 148753"/>
                  <a:gd name="connsiteY4" fmla="*/ 0 h 409741"/>
                  <a:gd name="connsiteX0" fmla="*/ 50475 w 139302"/>
                  <a:gd name="connsiteY0" fmla="*/ 0 h 405460"/>
                  <a:gd name="connsiteX1" fmla="*/ 139302 w 139302"/>
                  <a:gd name="connsiteY1" fmla="*/ 16938 h 405460"/>
                  <a:gd name="connsiteX2" fmla="*/ 125148 w 139302"/>
                  <a:gd name="connsiteY2" fmla="*/ 396392 h 405460"/>
                  <a:gd name="connsiteX3" fmla="*/ 21562 w 139302"/>
                  <a:gd name="connsiteY3" fmla="*/ 390337 h 405460"/>
                  <a:gd name="connsiteX4" fmla="*/ 50475 w 139302"/>
                  <a:gd name="connsiteY4" fmla="*/ 0 h 405460"/>
                  <a:gd name="connsiteX0" fmla="*/ 41291 w 130118"/>
                  <a:gd name="connsiteY0" fmla="*/ 0 h 413905"/>
                  <a:gd name="connsiteX1" fmla="*/ 130118 w 130118"/>
                  <a:gd name="connsiteY1" fmla="*/ 16938 h 413905"/>
                  <a:gd name="connsiteX2" fmla="*/ 115964 w 130118"/>
                  <a:gd name="connsiteY2" fmla="*/ 396392 h 413905"/>
                  <a:gd name="connsiteX3" fmla="*/ 24283 w 130118"/>
                  <a:gd name="connsiteY3" fmla="*/ 401834 h 413905"/>
                  <a:gd name="connsiteX4" fmla="*/ 41291 w 130118"/>
                  <a:gd name="connsiteY4" fmla="*/ 0 h 413905"/>
                  <a:gd name="connsiteX0" fmla="*/ 41291 w 163370"/>
                  <a:gd name="connsiteY0" fmla="*/ 0 h 413905"/>
                  <a:gd name="connsiteX1" fmla="*/ 163370 w 163370"/>
                  <a:gd name="connsiteY1" fmla="*/ 77806 h 413905"/>
                  <a:gd name="connsiteX2" fmla="*/ 115964 w 163370"/>
                  <a:gd name="connsiteY2" fmla="*/ 396392 h 413905"/>
                  <a:gd name="connsiteX3" fmla="*/ 24283 w 163370"/>
                  <a:gd name="connsiteY3" fmla="*/ 401834 h 413905"/>
                  <a:gd name="connsiteX4" fmla="*/ 41291 w 163370"/>
                  <a:gd name="connsiteY4" fmla="*/ 0 h 413905"/>
                  <a:gd name="connsiteX0" fmla="*/ 41291 w 212128"/>
                  <a:gd name="connsiteY0" fmla="*/ 0 h 413905"/>
                  <a:gd name="connsiteX1" fmla="*/ 212128 w 212128"/>
                  <a:gd name="connsiteY1" fmla="*/ 21358 h 413905"/>
                  <a:gd name="connsiteX2" fmla="*/ 115964 w 212128"/>
                  <a:gd name="connsiteY2" fmla="*/ 396392 h 413905"/>
                  <a:gd name="connsiteX3" fmla="*/ 24283 w 212128"/>
                  <a:gd name="connsiteY3" fmla="*/ 401834 h 413905"/>
                  <a:gd name="connsiteX4" fmla="*/ 41291 w 212128"/>
                  <a:gd name="connsiteY4" fmla="*/ 0 h 413905"/>
                  <a:gd name="connsiteX0" fmla="*/ 41291 w 212128"/>
                  <a:gd name="connsiteY0" fmla="*/ 0 h 413905"/>
                  <a:gd name="connsiteX1" fmla="*/ 212128 w 212128"/>
                  <a:gd name="connsiteY1" fmla="*/ 21358 h 413905"/>
                  <a:gd name="connsiteX2" fmla="*/ 115964 w 212128"/>
                  <a:gd name="connsiteY2" fmla="*/ 396392 h 413905"/>
                  <a:gd name="connsiteX3" fmla="*/ 24283 w 212128"/>
                  <a:gd name="connsiteY3" fmla="*/ 401834 h 413905"/>
                  <a:gd name="connsiteX4" fmla="*/ 41291 w 212128"/>
                  <a:gd name="connsiteY4" fmla="*/ 0 h 413905"/>
                  <a:gd name="connsiteX0" fmla="*/ 110743 w 187972"/>
                  <a:gd name="connsiteY0" fmla="*/ 0 h 431603"/>
                  <a:gd name="connsiteX1" fmla="*/ 187972 w 187972"/>
                  <a:gd name="connsiteY1" fmla="*/ 22992 h 431603"/>
                  <a:gd name="connsiteX2" fmla="*/ 91808 w 187972"/>
                  <a:gd name="connsiteY2" fmla="*/ 398026 h 431603"/>
                  <a:gd name="connsiteX3" fmla="*/ 127 w 187972"/>
                  <a:gd name="connsiteY3" fmla="*/ 403468 h 431603"/>
                  <a:gd name="connsiteX4" fmla="*/ 110743 w 187972"/>
                  <a:gd name="connsiteY4" fmla="*/ 0 h 431603"/>
                  <a:gd name="connsiteX0" fmla="*/ 110743 w 203160"/>
                  <a:gd name="connsiteY0" fmla="*/ 0 h 431603"/>
                  <a:gd name="connsiteX1" fmla="*/ 203160 w 203160"/>
                  <a:gd name="connsiteY1" fmla="*/ 54914 h 431603"/>
                  <a:gd name="connsiteX2" fmla="*/ 91808 w 203160"/>
                  <a:gd name="connsiteY2" fmla="*/ 398026 h 431603"/>
                  <a:gd name="connsiteX3" fmla="*/ 127 w 203160"/>
                  <a:gd name="connsiteY3" fmla="*/ 403468 h 431603"/>
                  <a:gd name="connsiteX4" fmla="*/ 110743 w 203160"/>
                  <a:gd name="connsiteY4" fmla="*/ 0 h 431603"/>
                  <a:gd name="connsiteX0" fmla="*/ 134690 w 203603"/>
                  <a:gd name="connsiteY0" fmla="*/ 0 h 425759"/>
                  <a:gd name="connsiteX1" fmla="*/ 203603 w 203603"/>
                  <a:gd name="connsiteY1" fmla="*/ 49472 h 425759"/>
                  <a:gd name="connsiteX2" fmla="*/ 92251 w 203603"/>
                  <a:gd name="connsiteY2" fmla="*/ 392584 h 425759"/>
                  <a:gd name="connsiteX3" fmla="*/ 570 w 203603"/>
                  <a:gd name="connsiteY3" fmla="*/ 398026 h 425759"/>
                  <a:gd name="connsiteX4" fmla="*/ 134690 w 203603"/>
                  <a:gd name="connsiteY4" fmla="*/ 0 h 425759"/>
                  <a:gd name="connsiteX0" fmla="*/ 134690 w 212430"/>
                  <a:gd name="connsiteY0" fmla="*/ 0 h 425759"/>
                  <a:gd name="connsiteX1" fmla="*/ 212430 w 212430"/>
                  <a:gd name="connsiteY1" fmla="*/ 52245 h 425759"/>
                  <a:gd name="connsiteX2" fmla="*/ 92251 w 212430"/>
                  <a:gd name="connsiteY2" fmla="*/ 392584 h 425759"/>
                  <a:gd name="connsiteX3" fmla="*/ 570 w 212430"/>
                  <a:gd name="connsiteY3" fmla="*/ 398026 h 425759"/>
                  <a:gd name="connsiteX4" fmla="*/ 134690 w 212430"/>
                  <a:gd name="connsiteY4" fmla="*/ 0 h 425759"/>
                  <a:gd name="connsiteX0" fmla="*/ 134690 w 212430"/>
                  <a:gd name="connsiteY0" fmla="*/ 0 h 425759"/>
                  <a:gd name="connsiteX1" fmla="*/ 212430 w 212430"/>
                  <a:gd name="connsiteY1" fmla="*/ 52245 h 425759"/>
                  <a:gd name="connsiteX2" fmla="*/ 90067 w 212430"/>
                  <a:gd name="connsiteY2" fmla="*/ 328066 h 425759"/>
                  <a:gd name="connsiteX3" fmla="*/ 92251 w 212430"/>
                  <a:gd name="connsiteY3" fmla="*/ 392584 h 425759"/>
                  <a:gd name="connsiteX4" fmla="*/ 570 w 212430"/>
                  <a:gd name="connsiteY4" fmla="*/ 398026 h 425759"/>
                  <a:gd name="connsiteX5" fmla="*/ 134690 w 212430"/>
                  <a:gd name="connsiteY5" fmla="*/ 0 h 425759"/>
                  <a:gd name="connsiteX0" fmla="*/ 129098 w 206838"/>
                  <a:gd name="connsiteY0" fmla="*/ 0 h 417049"/>
                  <a:gd name="connsiteX1" fmla="*/ 206838 w 206838"/>
                  <a:gd name="connsiteY1" fmla="*/ 52245 h 417049"/>
                  <a:gd name="connsiteX2" fmla="*/ 84475 w 206838"/>
                  <a:gd name="connsiteY2" fmla="*/ 328066 h 417049"/>
                  <a:gd name="connsiteX3" fmla="*/ 86659 w 206838"/>
                  <a:gd name="connsiteY3" fmla="*/ 392584 h 417049"/>
                  <a:gd name="connsiteX4" fmla="*/ 623 w 206838"/>
                  <a:gd name="connsiteY4" fmla="*/ 386223 h 417049"/>
                  <a:gd name="connsiteX5" fmla="*/ 129098 w 206838"/>
                  <a:gd name="connsiteY5" fmla="*/ 0 h 417049"/>
                  <a:gd name="connsiteX0" fmla="*/ 130139 w 207879"/>
                  <a:gd name="connsiteY0" fmla="*/ 0 h 414278"/>
                  <a:gd name="connsiteX1" fmla="*/ 207879 w 207879"/>
                  <a:gd name="connsiteY1" fmla="*/ 52245 h 414278"/>
                  <a:gd name="connsiteX2" fmla="*/ 85516 w 207879"/>
                  <a:gd name="connsiteY2" fmla="*/ 328066 h 414278"/>
                  <a:gd name="connsiteX3" fmla="*/ 87700 w 207879"/>
                  <a:gd name="connsiteY3" fmla="*/ 392584 h 414278"/>
                  <a:gd name="connsiteX4" fmla="*/ 1664 w 207879"/>
                  <a:gd name="connsiteY4" fmla="*/ 386223 h 414278"/>
                  <a:gd name="connsiteX5" fmla="*/ 130139 w 207879"/>
                  <a:gd name="connsiteY5" fmla="*/ 0 h 414278"/>
                  <a:gd name="connsiteX0" fmla="*/ 143412 w 221152"/>
                  <a:gd name="connsiteY0" fmla="*/ 0 h 416370"/>
                  <a:gd name="connsiteX1" fmla="*/ 221152 w 221152"/>
                  <a:gd name="connsiteY1" fmla="*/ 52245 h 416370"/>
                  <a:gd name="connsiteX2" fmla="*/ 98789 w 221152"/>
                  <a:gd name="connsiteY2" fmla="*/ 328066 h 416370"/>
                  <a:gd name="connsiteX3" fmla="*/ 100973 w 221152"/>
                  <a:gd name="connsiteY3" fmla="*/ 392584 h 416370"/>
                  <a:gd name="connsiteX4" fmla="*/ 1516 w 221152"/>
                  <a:gd name="connsiteY4" fmla="*/ 389151 h 416370"/>
                  <a:gd name="connsiteX5" fmla="*/ 143412 w 221152"/>
                  <a:gd name="connsiteY5" fmla="*/ 0 h 416370"/>
                  <a:gd name="connsiteX0" fmla="*/ 166562 w 220765"/>
                  <a:gd name="connsiteY0" fmla="*/ 0 h 462999"/>
                  <a:gd name="connsiteX1" fmla="*/ 220765 w 220765"/>
                  <a:gd name="connsiteY1" fmla="*/ 93074 h 462999"/>
                  <a:gd name="connsiteX2" fmla="*/ 98402 w 220765"/>
                  <a:gd name="connsiteY2" fmla="*/ 368895 h 462999"/>
                  <a:gd name="connsiteX3" fmla="*/ 100586 w 220765"/>
                  <a:gd name="connsiteY3" fmla="*/ 433413 h 462999"/>
                  <a:gd name="connsiteX4" fmla="*/ 1129 w 220765"/>
                  <a:gd name="connsiteY4" fmla="*/ 429980 h 462999"/>
                  <a:gd name="connsiteX5" fmla="*/ 166562 w 220765"/>
                  <a:gd name="connsiteY5" fmla="*/ 0 h 462999"/>
                  <a:gd name="connsiteX0" fmla="*/ 166562 w 233528"/>
                  <a:gd name="connsiteY0" fmla="*/ 0 h 462999"/>
                  <a:gd name="connsiteX1" fmla="*/ 233528 w 233528"/>
                  <a:gd name="connsiteY1" fmla="*/ 52435 h 462999"/>
                  <a:gd name="connsiteX2" fmla="*/ 98402 w 233528"/>
                  <a:gd name="connsiteY2" fmla="*/ 368895 h 462999"/>
                  <a:gd name="connsiteX3" fmla="*/ 100586 w 233528"/>
                  <a:gd name="connsiteY3" fmla="*/ 433413 h 462999"/>
                  <a:gd name="connsiteX4" fmla="*/ 1129 w 233528"/>
                  <a:gd name="connsiteY4" fmla="*/ 429980 h 462999"/>
                  <a:gd name="connsiteX5" fmla="*/ 166562 w 233528"/>
                  <a:gd name="connsiteY5" fmla="*/ 0 h 462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3528" h="462999">
                    <a:moveTo>
                      <a:pt x="166562" y="0"/>
                    </a:moveTo>
                    <a:lnTo>
                      <a:pt x="233528" y="52435"/>
                    </a:lnTo>
                    <a:cubicBezTo>
                      <a:pt x="226723" y="115392"/>
                      <a:pt x="118432" y="312172"/>
                      <a:pt x="98402" y="368895"/>
                    </a:cubicBezTo>
                    <a:cubicBezTo>
                      <a:pt x="78372" y="425618"/>
                      <a:pt x="116134" y="430033"/>
                      <a:pt x="100586" y="433413"/>
                    </a:cubicBezTo>
                    <a:cubicBezTo>
                      <a:pt x="62190" y="433413"/>
                      <a:pt x="-9867" y="502215"/>
                      <a:pt x="1129" y="429980"/>
                    </a:cubicBezTo>
                    <a:cubicBezTo>
                      <a:pt x="12125" y="357745"/>
                      <a:pt x="145005" y="63242"/>
                      <a:pt x="16656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Rechteck 6"/>
              <p:cNvSpPr/>
              <p:nvPr/>
            </p:nvSpPr>
            <p:spPr>
              <a:xfrm rot="12240000" flipH="1">
                <a:off x="4219083" y="3545821"/>
                <a:ext cx="43690" cy="181357"/>
              </a:xfrm>
              <a:custGeom>
                <a:avLst/>
                <a:gdLst>
                  <a:gd name="connsiteX0" fmla="*/ 0 w 115187"/>
                  <a:gd name="connsiteY0" fmla="*/ 0 h 446913"/>
                  <a:gd name="connsiteX1" fmla="*/ 115187 w 115187"/>
                  <a:gd name="connsiteY1" fmla="*/ 0 h 446913"/>
                  <a:gd name="connsiteX2" fmla="*/ 115187 w 115187"/>
                  <a:gd name="connsiteY2" fmla="*/ 446913 h 446913"/>
                  <a:gd name="connsiteX3" fmla="*/ 0 w 115187"/>
                  <a:gd name="connsiteY3" fmla="*/ 446913 h 446913"/>
                  <a:gd name="connsiteX4" fmla="*/ 0 w 115187"/>
                  <a:gd name="connsiteY4" fmla="*/ 0 h 446913"/>
                  <a:gd name="connsiteX0" fmla="*/ 24016 w 115187"/>
                  <a:gd name="connsiteY0" fmla="*/ 67606 h 446913"/>
                  <a:gd name="connsiteX1" fmla="*/ 115187 w 115187"/>
                  <a:gd name="connsiteY1" fmla="*/ 0 h 446913"/>
                  <a:gd name="connsiteX2" fmla="*/ 115187 w 115187"/>
                  <a:gd name="connsiteY2" fmla="*/ 446913 h 446913"/>
                  <a:gd name="connsiteX3" fmla="*/ 0 w 115187"/>
                  <a:gd name="connsiteY3" fmla="*/ 446913 h 446913"/>
                  <a:gd name="connsiteX4" fmla="*/ 24016 w 115187"/>
                  <a:gd name="connsiteY4" fmla="*/ 67606 h 446913"/>
                  <a:gd name="connsiteX0" fmla="*/ 24016 w 117993"/>
                  <a:gd name="connsiteY0" fmla="*/ 0 h 379307"/>
                  <a:gd name="connsiteX1" fmla="*/ 117993 w 117993"/>
                  <a:gd name="connsiteY1" fmla="*/ 12228 h 379307"/>
                  <a:gd name="connsiteX2" fmla="*/ 115187 w 117993"/>
                  <a:gd name="connsiteY2" fmla="*/ 379307 h 379307"/>
                  <a:gd name="connsiteX3" fmla="*/ 0 w 117993"/>
                  <a:gd name="connsiteY3" fmla="*/ 379307 h 379307"/>
                  <a:gd name="connsiteX4" fmla="*/ 24016 w 117993"/>
                  <a:gd name="connsiteY4" fmla="*/ 0 h 379307"/>
                  <a:gd name="connsiteX0" fmla="*/ 24016 w 130073"/>
                  <a:gd name="connsiteY0" fmla="*/ 0 h 379307"/>
                  <a:gd name="connsiteX1" fmla="*/ 130073 w 130073"/>
                  <a:gd name="connsiteY1" fmla="*/ 41833 h 379307"/>
                  <a:gd name="connsiteX2" fmla="*/ 115187 w 130073"/>
                  <a:gd name="connsiteY2" fmla="*/ 379307 h 379307"/>
                  <a:gd name="connsiteX3" fmla="*/ 0 w 130073"/>
                  <a:gd name="connsiteY3" fmla="*/ 379307 h 379307"/>
                  <a:gd name="connsiteX4" fmla="*/ 24016 w 130073"/>
                  <a:gd name="connsiteY4" fmla="*/ 0 h 379307"/>
                  <a:gd name="connsiteX0" fmla="*/ 24016 w 130073"/>
                  <a:gd name="connsiteY0" fmla="*/ 0 h 417277"/>
                  <a:gd name="connsiteX1" fmla="*/ 130073 w 130073"/>
                  <a:gd name="connsiteY1" fmla="*/ 41833 h 417277"/>
                  <a:gd name="connsiteX2" fmla="*/ 98281 w 130073"/>
                  <a:gd name="connsiteY2" fmla="*/ 417277 h 417277"/>
                  <a:gd name="connsiteX3" fmla="*/ 0 w 130073"/>
                  <a:gd name="connsiteY3" fmla="*/ 379307 h 417277"/>
                  <a:gd name="connsiteX4" fmla="*/ 24016 w 130073"/>
                  <a:gd name="connsiteY4" fmla="*/ 0 h 417277"/>
                  <a:gd name="connsiteX0" fmla="*/ 52010 w 158067"/>
                  <a:gd name="connsiteY0" fmla="*/ 0 h 417277"/>
                  <a:gd name="connsiteX1" fmla="*/ 158067 w 158067"/>
                  <a:gd name="connsiteY1" fmla="*/ 41833 h 417277"/>
                  <a:gd name="connsiteX2" fmla="*/ 126275 w 158067"/>
                  <a:gd name="connsiteY2" fmla="*/ 417277 h 417277"/>
                  <a:gd name="connsiteX3" fmla="*/ 27994 w 158067"/>
                  <a:gd name="connsiteY3" fmla="*/ 379307 h 417277"/>
                  <a:gd name="connsiteX4" fmla="*/ 52010 w 158067"/>
                  <a:gd name="connsiteY4" fmla="*/ 0 h 417277"/>
                  <a:gd name="connsiteX0" fmla="*/ 39606 w 145663"/>
                  <a:gd name="connsiteY0" fmla="*/ 0 h 417277"/>
                  <a:gd name="connsiteX1" fmla="*/ 145663 w 145663"/>
                  <a:gd name="connsiteY1" fmla="*/ 41833 h 417277"/>
                  <a:gd name="connsiteX2" fmla="*/ 113871 w 145663"/>
                  <a:gd name="connsiteY2" fmla="*/ 417277 h 417277"/>
                  <a:gd name="connsiteX3" fmla="*/ 15590 w 145663"/>
                  <a:gd name="connsiteY3" fmla="*/ 379307 h 417277"/>
                  <a:gd name="connsiteX4" fmla="*/ 39606 w 145663"/>
                  <a:gd name="connsiteY4" fmla="*/ 0 h 417277"/>
                  <a:gd name="connsiteX0" fmla="*/ 28835 w 134892"/>
                  <a:gd name="connsiteY0" fmla="*/ 0 h 417277"/>
                  <a:gd name="connsiteX1" fmla="*/ 134892 w 134892"/>
                  <a:gd name="connsiteY1" fmla="*/ 41833 h 417277"/>
                  <a:gd name="connsiteX2" fmla="*/ 103100 w 134892"/>
                  <a:gd name="connsiteY2" fmla="*/ 417277 h 417277"/>
                  <a:gd name="connsiteX3" fmla="*/ 19332 w 134892"/>
                  <a:gd name="connsiteY3" fmla="*/ 370129 h 417277"/>
                  <a:gd name="connsiteX4" fmla="*/ 28835 w 134892"/>
                  <a:gd name="connsiteY4" fmla="*/ 0 h 417277"/>
                  <a:gd name="connsiteX0" fmla="*/ 28835 w 134892"/>
                  <a:gd name="connsiteY0" fmla="*/ 58239 h 475516"/>
                  <a:gd name="connsiteX1" fmla="*/ 55271 w 134892"/>
                  <a:gd name="connsiteY1" fmla="*/ 23 h 475516"/>
                  <a:gd name="connsiteX2" fmla="*/ 134892 w 134892"/>
                  <a:gd name="connsiteY2" fmla="*/ 100072 h 475516"/>
                  <a:gd name="connsiteX3" fmla="*/ 103100 w 134892"/>
                  <a:gd name="connsiteY3" fmla="*/ 475516 h 475516"/>
                  <a:gd name="connsiteX4" fmla="*/ 19332 w 134892"/>
                  <a:gd name="connsiteY4" fmla="*/ 428368 h 475516"/>
                  <a:gd name="connsiteX5" fmla="*/ 28835 w 134892"/>
                  <a:gd name="connsiteY5" fmla="*/ 58239 h 475516"/>
                  <a:gd name="connsiteX0" fmla="*/ 28835 w 138797"/>
                  <a:gd name="connsiteY0" fmla="*/ 58239 h 475516"/>
                  <a:gd name="connsiteX1" fmla="*/ 55271 w 138797"/>
                  <a:gd name="connsiteY1" fmla="*/ 23 h 475516"/>
                  <a:gd name="connsiteX2" fmla="*/ 138797 w 138797"/>
                  <a:gd name="connsiteY2" fmla="*/ 44466 h 475516"/>
                  <a:gd name="connsiteX3" fmla="*/ 103100 w 138797"/>
                  <a:gd name="connsiteY3" fmla="*/ 475516 h 475516"/>
                  <a:gd name="connsiteX4" fmla="*/ 19332 w 138797"/>
                  <a:gd name="connsiteY4" fmla="*/ 428368 h 475516"/>
                  <a:gd name="connsiteX5" fmla="*/ 28835 w 138797"/>
                  <a:gd name="connsiteY5" fmla="*/ 58239 h 475516"/>
                  <a:gd name="connsiteX0" fmla="*/ 18811 w 128773"/>
                  <a:gd name="connsiteY0" fmla="*/ 58239 h 450735"/>
                  <a:gd name="connsiteX1" fmla="*/ 45247 w 128773"/>
                  <a:gd name="connsiteY1" fmla="*/ 23 h 450735"/>
                  <a:gd name="connsiteX2" fmla="*/ 128773 w 128773"/>
                  <a:gd name="connsiteY2" fmla="*/ 44466 h 450735"/>
                  <a:gd name="connsiteX3" fmla="*/ 107619 w 128773"/>
                  <a:gd name="connsiteY3" fmla="*/ 419433 h 450735"/>
                  <a:gd name="connsiteX4" fmla="*/ 9308 w 128773"/>
                  <a:gd name="connsiteY4" fmla="*/ 428368 h 450735"/>
                  <a:gd name="connsiteX5" fmla="*/ 18811 w 128773"/>
                  <a:gd name="connsiteY5" fmla="*/ 58239 h 450735"/>
                  <a:gd name="connsiteX0" fmla="*/ 18261 w 128223"/>
                  <a:gd name="connsiteY0" fmla="*/ 58239 h 483741"/>
                  <a:gd name="connsiteX1" fmla="*/ 44697 w 128223"/>
                  <a:gd name="connsiteY1" fmla="*/ 23 h 483741"/>
                  <a:gd name="connsiteX2" fmla="*/ 128223 w 128223"/>
                  <a:gd name="connsiteY2" fmla="*/ 44466 h 483741"/>
                  <a:gd name="connsiteX3" fmla="*/ 99289 w 128223"/>
                  <a:gd name="connsiteY3" fmla="*/ 483741 h 483741"/>
                  <a:gd name="connsiteX4" fmla="*/ 8758 w 128223"/>
                  <a:gd name="connsiteY4" fmla="*/ 428368 h 483741"/>
                  <a:gd name="connsiteX5" fmla="*/ 18261 w 128223"/>
                  <a:gd name="connsiteY5" fmla="*/ 58239 h 483741"/>
                  <a:gd name="connsiteX0" fmla="*/ 14569 w 124531"/>
                  <a:gd name="connsiteY0" fmla="*/ 58239 h 483741"/>
                  <a:gd name="connsiteX1" fmla="*/ 41005 w 124531"/>
                  <a:gd name="connsiteY1" fmla="*/ 23 h 483741"/>
                  <a:gd name="connsiteX2" fmla="*/ 124531 w 124531"/>
                  <a:gd name="connsiteY2" fmla="*/ 44466 h 483741"/>
                  <a:gd name="connsiteX3" fmla="*/ 95597 w 124531"/>
                  <a:gd name="connsiteY3" fmla="*/ 483741 h 483741"/>
                  <a:gd name="connsiteX4" fmla="*/ 11861 w 124531"/>
                  <a:gd name="connsiteY4" fmla="*/ 389688 h 483741"/>
                  <a:gd name="connsiteX5" fmla="*/ 14569 w 124531"/>
                  <a:gd name="connsiteY5" fmla="*/ 58239 h 483741"/>
                  <a:gd name="connsiteX0" fmla="*/ 14772 w 124734"/>
                  <a:gd name="connsiteY0" fmla="*/ 58239 h 464401"/>
                  <a:gd name="connsiteX1" fmla="*/ 41208 w 124734"/>
                  <a:gd name="connsiteY1" fmla="*/ 23 h 464401"/>
                  <a:gd name="connsiteX2" fmla="*/ 124734 w 124734"/>
                  <a:gd name="connsiteY2" fmla="*/ 44466 h 464401"/>
                  <a:gd name="connsiteX3" fmla="*/ 99198 w 124734"/>
                  <a:gd name="connsiteY3" fmla="*/ 464401 h 464401"/>
                  <a:gd name="connsiteX4" fmla="*/ 12064 w 124734"/>
                  <a:gd name="connsiteY4" fmla="*/ 389688 h 464401"/>
                  <a:gd name="connsiteX5" fmla="*/ 14772 w 124734"/>
                  <a:gd name="connsiteY5" fmla="*/ 58239 h 464401"/>
                  <a:gd name="connsiteX0" fmla="*/ 13949 w 123911"/>
                  <a:gd name="connsiteY0" fmla="*/ 58239 h 464401"/>
                  <a:gd name="connsiteX1" fmla="*/ 40385 w 123911"/>
                  <a:gd name="connsiteY1" fmla="*/ 23 h 464401"/>
                  <a:gd name="connsiteX2" fmla="*/ 123911 w 123911"/>
                  <a:gd name="connsiteY2" fmla="*/ 44466 h 464401"/>
                  <a:gd name="connsiteX3" fmla="*/ 98375 w 123911"/>
                  <a:gd name="connsiteY3" fmla="*/ 464401 h 464401"/>
                  <a:gd name="connsiteX4" fmla="*/ 11241 w 123911"/>
                  <a:gd name="connsiteY4" fmla="*/ 389688 h 464401"/>
                  <a:gd name="connsiteX5" fmla="*/ 13949 w 123911"/>
                  <a:gd name="connsiteY5" fmla="*/ 58239 h 464401"/>
                  <a:gd name="connsiteX0" fmla="*/ 14022 w 123984"/>
                  <a:gd name="connsiteY0" fmla="*/ 58239 h 472375"/>
                  <a:gd name="connsiteX1" fmla="*/ 40458 w 123984"/>
                  <a:gd name="connsiteY1" fmla="*/ 23 h 472375"/>
                  <a:gd name="connsiteX2" fmla="*/ 123984 w 123984"/>
                  <a:gd name="connsiteY2" fmla="*/ 44466 h 472375"/>
                  <a:gd name="connsiteX3" fmla="*/ 85840 w 123984"/>
                  <a:gd name="connsiteY3" fmla="*/ 472375 h 472375"/>
                  <a:gd name="connsiteX4" fmla="*/ 11314 w 123984"/>
                  <a:gd name="connsiteY4" fmla="*/ 389688 h 472375"/>
                  <a:gd name="connsiteX5" fmla="*/ 14022 w 123984"/>
                  <a:gd name="connsiteY5" fmla="*/ 58239 h 472375"/>
                  <a:gd name="connsiteX0" fmla="*/ 14022 w 123984"/>
                  <a:gd name="connsiteY0" fmla="*/ 58239 h 472375"/>
                  <a:gd name="connsiteX1" fmla="*/ 40458 w 123984"/>
                  <a:gd name="connsiteY1" fmla="*/ 23 h 472375"/>
                  <a:gd name="connsiteX2" fmla="*/ 123984 w 123984"/>
                  <a:gd name="connsiteY2" fmla="*/ 44466 h 472375"/>
                  <a:gd name="connsiteX3" fmla="*/ 85840 w 123984"/>
                  <a:gd name="connsiteY3" fmla="*/ 472375 h 472375"/>
                  <a:gd name="connsiteX4" fmla="*/ 11314 w 123984"/>
                  <a:gd name="connsiteY4" fmla="*/ 389688 h 472375"/>
                  <a:gd name="connsiteX5" fmla="*/ 14022 w 123984"/>
                  <a:gd name="connsiteY5" fmla="*/ 58239 h 472375"/>
                  <a:gd name="connsiteX0" fmla="*/ 4664 w 114626"/>
                  <a:gd name="connsiteY0" fmla="*/ 58239 h 472375"/>
                  <a:gd name="connsiteX1" fmla="*/ 31100 w 114626"/>
                  <a:gd name="connsiteY1" fmla="*/ 23 h 472375"/>
                  <a:gd name="connsiteX2" fmla="*/ 114626 w 114626"/>
                  <a:gd name="connsiteY2" fmla="*/ 44466 h 472375"/>
                  <a:gd name="connsiteX3" fmla="*/ 76482 w 114626"/>
                  <a:gd name="connsiteY3" fmla="*/ 472375 h 472375"/>
                  <a:gd name="connsiteX4" fmla="*/ 1956 w 114626"/>
                  <a:gd name="connsiteY4" fmla="*/ 389688 h 472375"/>
                  <a:gd name="connsiteX5" fmla="*/ 20315 w 114626"/>
                  <a:gd name="connsiteY5" fmla="*/ 83163 h 472375"/>
                  <a:gd name="connsiteX6" fmla="*/ 4664 w 114626"/>
                  <a:gd name="connsiteY6" fmla="*/ 58239 h 472375"/>
                  <a:gd name="connsiteX0" fmla="*/ 5360 w 115322"/>
                  <a:gd name="connsiteY0" fmla="*/ 58239 h 464401"/>
                  <a:gd name="connsiteX1" fmla="*/ 31796 w 115322"/>
                  <a:gd name="connsiteY1" fmla="*/ 23 h 464401"/>
                  <a:gd name="connsiteX2" fmla="*/ 115322 w 115322"/>
                  <a:gd name="connsiteY2" fmla="*/ 44466 h 464401"/>
                  <a:gd name="connsiteX3" fmla="*/ 89786 w 115322"/>
                  <a:gd name="connsiteY3" fmla="*/ 464401 h 464401"/>
                  <a:gd name="connsiteX4" fmla="*/ 2652 w 115322"/>
                  <a:gd name="connsiteY4" fmla="*/ 389688 h 464401"/>
                  <a:gd name="connsiteX5" fmla="*/ 21011 w 115322"/>
                  <a:gd name="connsiteY5" fmla="*/ 83163 h 464401"/>
                  <a:gd name="connsiteX6" fmla="*/ 5360 w 115322"/>
                  <a:gd name="connsiteY6" fmla="*/ 58239 h 464401"/>
                  <a:gd name="connsiteX0" fmla="*/ 3042 w 113004"/>
                  <a:gd name="connsiteY0" fmla="*/ 58239 h 464401"/>
                  <a:gd name="connsiteX1" fmla="*/ 29478 w 113004"/>
                  <a:gd name="connsiteY1" fmla="*/ 23 h 464401"/>
                  <a:gd name="connsiteX2" fmla="*/ 113004 w 113004"/>
                  <a:gd name="connsiteY2" fmla="*/ 44466 h 464401"/>
                  <a:gd name="connsiteX3" fmla="*/ 87468 w 113004"/>
                  <a:gd name="connsiteY3" fmla="*/ 464401 h 464401"/>
                  <a:gd name="connsiteX4" fmla="*/ 2844 w 113004"/>
                  <a:gd name="connsiteY4" fmla="*/ 404393 h 464401"/>
                  <a:gd name="connsiteX5" fmla="*/ 18693 w 113004"/>
                  <a:gd name="connsiteY5" fmla="*/ 83163 h 464401"/>
                  <a:gd name="connsiteX6" fmla="*/ 3042 w 113004"/>
                  <a:gd name="connsiteY6" fmla="*/ 58239 h 464401"/>
                  <a:gd name="connsiteX0" fmla="*/ 1300 w 111262"/>
                  <a:gd name="connsiteY0" fmla="*/ 58239 h 464401"/>
                  <a:gd name="connsiteX1" fmla="*/ 27736 w 111262"/>
                  <a:gd name="connsiteY1" fmla="*/ 23 h 464401"/>
                  <a:gd name="connsiteX2" fmla="*/ 111262 w 111262"/>
                  <a:gd name="connsiteY2" fmla="*/ 44466 h 464401"/>
                  <a:gd name="connsiteX3" fmla="*/ 85726 w 111262"/>
                  <a:gd name="connsiteY3" fmla="*/ 464401 h 464401"/>
                  <a:gd name="connsiteX4" fmla="*/ 1102 w 111262"/>
                  <a:gd name="connsiteY4" fmla="*/ 404393 h 464401"/>
                  <a:gd name="connsiteX5" fmla="*/ 16951 w 111262"/>
                  <a:gd name="connsiteY5" fmla="*/ 83163 h 464401"/>
                  <a:gd name="connsiteX6" fmla="*/ 1300 w 111262"/>
                  <a:gd name="connsiteY6" fmla="*/ 58239 h 464401"/>
                  <a:gd name="connsiteX0" fmla="*/ 3524 w 114807"/>
                  <a:gd name="connsiteY0" fmla="*/ 58239 h 477009"/>
                  <a:gd name="connsiteX1" fmla="*/ 29960 w 114807"/>
                  <a:gd name="connsiteY1" fmla="*/ 23 h 477009"/>
                  <a:gd name="connsiteX2" fmla="*/ 113486 w 114807"/>
                  <a:gd name="connsiteY2" fmla="*/ 44466 h 477009"/>
                  <a:gd name="connsiteX3" fmla="*/ 95924 w 114807"/>
                  <a:gd name="connsiteY3" fmla="*/ 477009 h 477009"/>
                  <a:gd name="connsiteX4" fmla="*/ 3326 w 114807"/>
                  <a:gd name="connsiteY4" fmla="*/ 404393 h 477009"/>
                  <a:gd name="connsiteX5" fmla="*/ 19175 w 114807"/>
                  <a:gd name="connsiteY5" fmla="*/ 83163 h 477009"/>
                  <a:gd name="connsiteX6" fmla="*/ 3524 w 114807"/>
                  <a:gd name="connsiteY6" fmla="*/ 58239 h 477009"/>
                  <a:gd name="connsiteX0" fmla="*/ 19540 w 115172"/>
                  <a:gd name="connsiteY0" fmla="*/ 83140 h 476986"/>
                  <a:gd name="connsiteX1" fmla="*/ 30325 w 115172"/>
                  <a:gd name="connsiteY1" fmla="*/ 0 h 476986"/>
                  <a:gd name="connsiteX2" fmla="*/ 113851 w 115172"/>
                  <a:gd name="connsiteY2" fmla="*/ 44443 h 476986"/>
                  <a:gd name="connsiteX3" fmla="*/ 96289 w 115172"/>
                  <a:gd name="connsiteY3" fmla="*/ 476986 h 476986"/>
                  <a:gd name="connsiteX4" fmla="*/ 3691 w 115172"/>
                  <a:gd name="connsiteY4" fmla="*/ 404370 h 476986"/>
                  <a:gd name="connsiteX5" fmla="*/ 19540 w 115172"/>
                  <a:gd name="connsiteY5" fmla="*/ 83140 h 476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172" h="476986">
                    <a:moveTo>
                      <a:pt x="19540" y="83140"/>
                    </a:moveTo>
                    <a:cubicBezTo>
                      <a:pt x="23979" y="15745"/>
                      <a:pt x="14607" y="6449"/>
                      <a:pt x="30325" y="0"/>
                    </a:cubicBezTo>
                    <a:lnTo>
                      <a:pt x="113851" y="44443"/>
                    </a:lnTo>
                    <a:cubicBezTo>
                      <a:pt x="112916" y="166803"/>
                      <a:pt x="123683" y="366406"/>
                      <a:pt x="96289" y="476986"/>
                    </a:cubicBezTo>
                    <a:cubicBezTo>
                      <a:pt x="63529" y="464329"/>
                      <a:pt x="16482" y="470011"/>
                      <a:pt x="3691" y="404370"/>
                    </a:cubicBezTo>
                    <a:cubicBezTo>
                      <a:pt x="-9100" y="338729"/>
                      <a:pt x="15101" y="150535"/>
                      <a:pt x="19540" y="8314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Ellipse 118"/>
              <p:cNvSpPr/>
              <p:nvPr/>
            </p:nvSpPr>
            <p:spPr>
              <a:xfrm>
                <a:off x="4281760" y="3465908"/>
                <a:ext cx="73362" cy="8909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Ellipse 119"/>
              <p:cNvSpPr/>
              <p:nvPr/>
            </p:nvSpPr>
            <p:spPr>
              <a:xfrm>
                <a:off x="4236778" y="3986367"/>
                <a:ext cx="75508" cy="2632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Ellipse 120"/>
              <p:cNvSpPr/>
              <p:nvPr/>
            </p:nvSpPr>
            <p:spPr>
              <a:xfrm>
                <a:off x="4323437" y="3987646"/>
                <a:ext cx="75508" cy="2632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Ellipse 121"/>
              <p:cNvSpPr/>
              <p:nvPr/>
            </p:nvSpPr>
            <p:spPr>
              <a:xfrm rot="12240000">
                <a:off x="4200848" y="3714118"/>
                <a:ext cx="27316" cy="342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Ellipse 122"/>
              <p:cNvSpPr/>
              <p:nvPr/>
            </p:nvSpPr>
            <p:spPr>
              <a:xfrm rot="20640000">
                <a:off x="4405519" y="3726560"/>
                <a:ext cx="27316" cy="3422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02" name="Picture 4" descr="C:\Users\cschnepf\AppData\Local\Microsoft\Windows\Temporary Internet Files\Content.IE5\QQJGD70M\bicycle-311656_960_720[1].png"/>
            <p:cNvPicPr>
              <a:picLocks noChangeAspect="1" noChangeArrowheads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74266" y="3867894"/>
              <a:ext cx="542192" cy="324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4" descr="C:\Users\cschnepf\AppData\Local\Microsoft\Windows\Temporary Internet Files\Content.IE5\QQJGD70M\bicycle-311656_960_720[1].png"/>
            <p:cNvPicPr>
              <a:picLocks noChangeAspect="1" noChangeArrowheads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748" y="4484765"/>
              <a:ext cx="542192" cy="324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8" name="Datumsplatzhalter 3"/>
          <p:cNvSpPr>
            <a:spLocks noGrp="1"/>
          </p:cNvSpPr>
          <p:nvPr>
            <p:ph type="dt" sz="half" idx="10"/>
          </p:nvPr>
        </p:nvSpPr>
        <p:spPr>
          <a:xfrm>
            <a:off x="1547812" y="4948014"/>
            <a:ext cx="485906" cy="108012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12.12.2017</a:t>
            </a:r>
          </a:p>
        </p:txBody>
      </p:sp>
      <p:sp>
        <p:nvSpPr>
          <p:cNvPr id="14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979712" y="4948014"/>
            <a:ext cx="4483001" cy="108012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 Ergebnisse der </a:t>
            </a:r>
            <a:r>
              <a:rPr kumimoji="0" lang="de-DE" sz="675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studie</a:t>
            </a: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„mobiles </a:t>
            </a:r>
            <a:r>
              <a:rPr kumimoji="0" lang="de-DE" sz="675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baden-württemberg</a:t>
            </a: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016916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Mobilitätskultur (NMK) – kürzere Wege, flexible öffentliche Systeme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>
          <a:xfrm>
            <a:off x="1550178" y="1167426"/>
            <a:ext cx="4317967" cy="3294534"/>
          </a:xfrm>
        </p:spPr>
        <p:txBody>
          <a:bodyPr/>
          <a:lstStyle/>
          <a:p>
            <a:pPr lvl="3">
              <a:spcAft>
                <a:spcPts val="450"/>
              </a:spcAft>
            </a:pPr>
            <a:r>
              <a:rPr lang="de-DE" dirty="0"/>
              <a:t>Stärkung von Nahversorgung und Nahmobilität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Mobilität wird durch attraktives, öffentliches Verkehrssystem mit unterschiedlichsten Fahrzeuggrößen (</a:t>
            </a:r>
            <a:r>
              <a:rPr lang="de-DE" dirty="0" err="1"/>
              <a:t>Ridesharing</a:t>
            </a:r>
            <a:r>
              <a:rPr lang="de-DE" dirty="0"/>
              <a:t>) sichergestellt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MIV und Pkw-Besitz spielen nur noch eine geringe Rolle 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Flächenumwidmung zugunsten von Aufenthaltsqualität und NMIV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Hoher Anteil NMIV und attraktive, autofreie Quartiere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Stärkere Nachfrage nach regionalen und langlebigeren Produkten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Trendumkehr bei Wachstum von Güter- und Luftverkehr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EE493-AD2E-4872-B2F6-8F12A747F0A5}" type="slidenum">
              <a:rPr kumimoji="0" lang="de-DE" sz="675" b="0" i="0" u="none" strike="noStrike" kern="1200" cap="none" spc="0" normalizeH="0" baseline="0" noProof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675" b="0" i="0" u="none" strike="noStrike" kern="1200" cap="none" spc="0" normalizeH="0" baseline="0" noProof="0" dirty="0">
              <a:ln>
                <a:noFill/>
              </a:ln>
              <a:solidFill>
                <a:srgbClr val="ED8B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Datumsplatzhalter 3"/>
          <p:cNvSpPr>
            <a:spLocks noGrp="1"/>
          </p:cNvSpPr>
          <p:nvPr>
            <p:ph type="dt" sz="half" idx="10"/>
          </p:nvPr>
        </p:nvSpPr>
        <p:spPr>
          <a:xfrm>
            <a:off x="1547812" y="4948014"/>
            <a:ext cx="485906" cy="108012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12.12.2017</a:t>
            </a:r>
          </a:p>
        </p:txBody>
      </p:sp>
      <p:sp>
        <p:nvSpPr>
          <p:cNvPr id="10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979712" y="4948014"/>
            <a:ext cx="4483001" cy="108012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 Ergebnisse der </a:t>
            </a:r>
            <a:r>
              <a:rPr kumimoji="0" lang="de-DE" sz="675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studie</a:t>
            </a: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„mobiles </a:t>
            </a:r>
            <a:r>
              <a:rPr kumimoji="0" lang="de-DE" sz="675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baden-württemberg</a:t>
            </a: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grpSp>
        <p:nvGrpSpPr>
          <p:cNvPr id="209" name="Gruppieren 208"/>
          <p:cNvGrpSpPr/>
          <p:nvPr/>
        </p:nvGrpSpPr>
        <p:grpSpPr>
          <a:xfrm>
            <a:off x="5814138" y="1100902"/>
            <a:ext cx="2078850" cy="2388950"/>
            <a:chOff x="5477533" y="1844824"/>
            <a:chExt cx="3630971" cy="4348728"/>
          </a:xfrm>
        </p:grpSpPr>
        <p:pic>
          <p:nvPicPr>
            <p:cNvPr id="210" name="Grafik 209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9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7533" y="1844824"/>
              <a:ext cx="3630971" cy="4348728"/>
            </a:xfrm>
            <a:prstGeom prst="rect">
              <a:avLst/>
            </a:prstGeom>
          </p:spPr>
        </p:pic>
        <p:pic>
          <p:nvPicPr>
            <p:cNvPr id="211" name="Picture 4" descr="C:\Users\cschnepf\AppData\Local\Microsoft\Windows\Temporary Internet Files\Content.IE5\QQJGD70M\bicycle-311656_960_720[1].png"/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243" y="3503886"/>
              <a:ext cx="657934" cy="393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" name="Picture 3" descr="C:\Users\cschnepf\AppData\Local\Microsoft\Windows\Temporary Internet Files\Content.IE5\GOVNAGE4\bicycle-147249_960_720[1]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0016" y="5372930"/>
              <a:ext cx="667290" cy="455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3" name="Gruppieren 212"/>
            <p:cNvGrpSpPr>
              <a:grpSpLocks noChangeAspect="1"/>
            </p:cNvGrpSpPr>
            <p:nvPr/>
          </p:nvGrpSpPr>
          <p:grpSpPr>
            <a:xfrm flipH="1">
              <a:off x="6331633" y="4700300"/>
              <a:ext cx="360000" cy="590364"/>
              <a:chOff x="1630978" y="1195878"/>
              <a:chExt cx="939864" cy="1472269"/>
            </a:xfrm>
          </p:grpSpPr>
          <p:sp>
            <p:nvSpPr>
              <p:cNvPr id="255" name="Rechteck 3"/>
              <p:cNvSpPr/>
              <p:nvPr/>
            </p:nvSpPr>
            <p:spPr>
              <a:xfrm rot="1000569">
                <a:off x="1890889" y="2037905"/>
                <a:ext cx="352284" cy="579207"/>
              </a:xfrm>
              <a:custGeom>
                <a:avLst/>
                <a:gdLst>
                  <a:gd name="connsiteX0" fmla="*/ 0 w 136669"/>
                  <a:gd name="connsiteY0" fmla="*/ 0 h 635987"/>
                  <a:gd name="connsiteX1" fmla="*/ 136669 w 136669"/>
                  <a:gd name="connsiteY1" fmla="*/ 0 h 635987"/>
                  <a:gd name="connsiteX2" fmla="*/ 136669 w 136669"/>
                  <a:gd name="connsiteY2" fmla="*/ 635987 h 635987"/>
                  <a:gd name="connsiteX3" fmla="*/ 0 w 136669"/>
                  <a:gd name="connsiteY3" fmla="*/ 635987 h 635987"/>
                  <a:gd name="connsiteX4" fmla="*/ 0 w 136669"/>
                  <a:gd name="connsiteY4" fmla="*/ 0 h 635987"/>
                  <a:gd name="connsiteX0" fmla="*/ 0 w 189013"/>
                  <a:gd name="connsiteY0" fmla="*/ 52870 h 635987"/>
                  <a:gd name="connsiteX1" fmla="*/ 189013 w 189013"/>
                  <a:gd name="connsiteY1" fmla="*/ 0 h 635987"/>
                  <a:gd name="connsiteX2" fmla="*/ 189013 w 189013"/>
                  <a:gd name="connsiteY2" fmla="*/ 635987 h 635987"/>
                  <a:gd name="connsiteX3" fmla="*/ 52344 w 189013"/>
                  <a:gd name="connsiteY3" fmla="*/ 635987 h 635987"/>
                  <a:gd name="connsiteX4" fmla="*/ 0 w 189013"/>
                  <a:gd name="connsiteY4" fmla="*/ 52870 h 635987"/>
                  <a:gd name="connsiteX0" fmla="*/ 0 w 352284"/>
                  <a:gd name="connsiteY0" fmla="*/ 52870 h 635987"/>
                  <a:gd name="connsiteX1" fmla="*/ 189013 w 352284"/>
                  <a:gd name="connsiteY1" fmla="*/ 0 h 635987"/>
                  <a:gd name="connsiteX2" fmla="*/ 352284 w 352284"/>
                  <a:gd name="connsiteY2" fmla="*/ 518895 h 635987"/>
                  <a:gd name="connsiteX3" fmla="*/ 52344 w 352284"/>
                  <a:gd name="connsiteY3" fmla="*/ 635987 h 635987"/>
                  <a:gd name="connsiteX4" fmla="*/ 0 w 352284"/>
                  <a:gd name="connsiteY4" fmla="*/ 52870 h 635987"/>
                  <a:gd name="connsiteX0" fmla="*/ 0 w 352284"/>
                  <a:gd name="connsiteY0" fmla="*/ 52870 h 579207"/>
                  <a:gd name="connsiteX1" fmla="*/ 189013 w 352284"/>
                  <a:gd name="connsiteY1" fmla="*/ 0 h 579207"/>
                  <a:gd name="connsiteX2" fmla="*/ 352284 w 352284"/>
                  <a:gd name="connsiteY2" fmla="*/ 518895 h 579207"/>
                  <a:gd name="connsiteX3" fmla="*/ 283270 w 352284"/>
                  <a:gd name="connsiteY3" fmla="*/ 579207 h 579207"/>
                  <a:gd name="connsiteX4" fmla="*/ 0 w 352284"/>
                  <a:gd name="connsiteY4" fmla="*/ 52870 h 579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2284" h="579207">
                    <a:moveTo>
                      <a:pt x="0" y="52870"/>
                    </a:moveTo>
                    <a:lnTo>
                      <a:pt x="189013" y="0"/>
                    </a:lnTo>
                    <a:lnTo>
                      <a:pt x="352284" y="518895"/>
                    </a:lnTo>
                    <a:lnTo>
                      <a:pt x="283270" y="579207"/>
                    </a:lnTo>
                    <a:lnTo>
                      <a:pt x="0" y="5287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" name="Rechteck 4"/>
              <p:cNvSpPr/>
              <p:nvPr/>
            </p:nvSpPr>
            <p:spPr>
              <a:xfrm rot="20599431" flipV="1">
                <a:off x="2114832" y="2036978"/>
                <a:ext cx="291420" cy="572943"/>
              </a:xfrm>
              <a:custGeom>
                <a:avLst/>
                <a:gdLst>
                  <a:gd name="connsiteX0" fmla="*/ 0 w 136669"/>
                  <a:gd name="connsiteY0" fmla="*/ 0 h 635987"/>
                  <a:gd name="connsiteX1" fmla="*/ 136669 w 136669"/>
                  <a:gd name="connsiteY1" fmla="*/ 0 h 635987"/>
                  <a:gd name="connsiteX2" fmla="*/ 136669 w 136669"/>
                  <a:gd name="connsiteY2" fmla="*/ 635987 h 635987"/>
                  <a:gd name="connsiteX3" fmla="*/ 0 w 136669"/>
                  <a:gd name="connsiteY3" fmla="*/ 635987 h 635987"/>
                  <a:gd name="connsiteX4" fmla="*/ 0 w 136669"/>
                  <a:gd name="connsiteY4" fmla="*/ 0 h 635987"/>
                  <a:gd name="connsiteX0" fmla="*/ 0 w 171373"/>
                  <a:gd name="connsiteY0" fmla="*/ 0 h 635987"/>
                  <a:gd name="connsiteX1" fmla="*/ 136669 w 171373"/>
                  <a:gd name="connsiteY1" fmla="*/ 0 h 635987"/>
                  <a:gd name="connsiteX2" fmla="*/ 171373 w 171373"/>
                  <a:gd name="connsiteY2" fmla="*/ 606996 h 635987"/>
                  <a:gd name="connsiteX3" fmla="*/ 0 w 171373"/>
                  <a:gd name="connsiteY3" fmla="*/ 635987 h 635987"/>
                  <a:gd name="connsiteX4" fmla="*/ 0 w 171373"/>
                  <a:gd name="connsiteY4" fmla="*/ 0 h 635987"/>
                  <a:gd name="connsiteX0" fmla="*/ 0 w 272077"/>
                  <a:gd name="connsiteY0" fmla="*/ 98349 h 635987"/>
                  <a:gd name="connsiteX1" fmla="*/ 237373 w 272077"/>
                  <a:gd name="connsiteY1" fmla="*/ 0 h 635987"/>
                  <a:gd name="connsiteX2" fmla="*/ 272077 w 272077"/>
                  <a:gd name="connsiteY2" fmla="*/ 606996 h 635987"/>
                  <a:gd name="connsiteX3" fmla="*/ 100704 w 272077"/>
                  <a:gd name="connsiteY3" fmla="*/ 635987 h 635987"/>
                  <a:gd name="connsiteX4" fmla="*/ 0 w 272077"/>
                  <a:gd name="connsiteY4" fmla="*/ 98349 h 635987"/>
                  <a:gd name="connsiteX0" fmla="*/ 0 w 272077"/>
                  <a:gd name="connsiteY0" fmla="*/ 38688 h 576326"/>
                  <a:gd name="connsiteX1" fmla="*/ 100286 w 272077"/>
                  <a:gd name="connsiteY1" fmla="*/ 0 h 576326"/>
                  <a:gd name="connsiteX2" fmla="*/ 272077 w 272077"/>
                  <a:gd name="connsiteY2" fmla="*/ 547335 h 576326"/>
                  <a:gd name="connsiteX3" fmla="*/ 100704 w 272077"/>
                  <a:gd name="connsiteY3" fmla="*/ 576326 h 576326"/>
                  <a:gd name="connsiteX4" fmla="*/ 0 w 272077"/>
                  <a:gd name="connsiteY4" fmla="*/ 38688 h 576326"/>
                  <a:gd name="connsiteX0" fmla="*/ 0 w 300517"/>
                  <a:gd name="connsiteY0" fmla="*/ 47208 h 576326"/>
                  <a:gd name="connsiteX1" fmla="*/ 128726 w 300517"/>
                  <a:gd name="connsiteY1" fmla="*/ 0 h 576326"/>
                  <a:gd name="connsiteX2" fmla="*/ 300517 w 300517"/>
                  <a:gd name="connsiteY2" fmla="*/ 547335 h 576326"/>
                  <a:gd name="connsiteX3" fmla="*/ 129144 w 300517"/>
                  <a:gd name="connsiteY3" fmla="*/ 576326 h 576326"/>
                  <a:gd name="connsiteX4" fmla="*/ 0 w 300517"/>
                  <a:gd name="connsiteY4" fmla="*/ 47208 h 576326"/>
                  <a:gd name="connsiteX0" fmla="*/ 0 w 300517"/>
                  <a:gd name="connsiteY0" fmla="*/ 43825 h 572943"/>
                  <a:gd name="connsiteX1" fmla="*/ 55360 w 300517"/>
                  <a:gd name="connsiteY1" fmla="*/ 0 h 572943"/>
                  <a:gd name="connsiteX2" fmla="*/ 300517 w 300517"/>
                  <a:gd name="connsiteY2" fmla="*/ 543952 h 572943"/>
                  <a:gd name="connsiteX3" fmla="*/ 129144 w 300517"/>
                  <a:gd name="connsiteY3" fmla="*/ 572943 h 572943"/>
                  <a:gd name="connsiteX4" fmla="*/ 0 w 300517"/>
                  <a:gd name="connsiteY4" fmla="*/ 43825 h 572943"/>
                  <a:gd name="connsiteX0" fmla="*/ 0 w 291420"/>
                  <a:gd name="connsiteY0" fmla="*/ 43825 h 572943"/>
                  <a:gd name="connsiteX1" fmla="*/ 55360 w 291420"/>
                  <a:gd name="connsiteY1" fmla="*/ 0 h 572943"/>
                  <a:gd name="connsiteX2" fmla="*/ 291420 w 291420"/>
                  <a:gd name="connsiteY2" fmla="*/ 534279 h 572943"/>
                  <a:gd name="connsiteX3" fmla="*/ 129144 w 291420"/>
                  <a:gd name="connsiteY3" fmla="*/ 572943 h 572943"/>
                  <a:gd name="connsiteX4" fmla="*/ 0 w 291420"/>
                  <a:gd name="connsiteY4" fmla="*/ 43825 h 572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1420" h="572943">
                    <a:moveTo>
                      <a:pt x="0" y="43825"/>
                    </a:moveTo>
                    <a:lnTo>
                      <a:pt x="55360" y="0"/>
                    </a:lnTo>
                    <a:lnTo>
                      <a:pt x="291420" y="534279"/>
                    </a:lnTo>
                    <a:lnTo>
                      <a:pt x="129144" y="572943"/>
                    </a:lnTo>
                    <a:lnTo>
                      <a:pt x="0" y="4382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Rechteck 5"/>
              <p:cNvSpPr/>
              <p:nvPr/>
            </p:nvSpPr>
            <p:spPr>
              <a:xfrm flipV="1">
                <a:off x="1948571" y="1464696"/>
                <a:ext cx="398100" cy="580746"/>
              </a:xfrm>
              <a:custGeom>
                <a:avLst/>
                <a:gdLst>
                  <a:gd name="connsiteX0" fmla="*/ 0 w 261533"/>
                  <a:gd name="connsiteY0" fmla="*/ 0 h 635987"/>
                  <a:gd name="connsiteX1" fmla="*/ 261533 w 261533"/>
                  <a:gd name="connsiteY1" fmla="*/ 0 h 635987"/>
                  <a:gd name="connsiteX2" fmla="*/ 261533 w 261533"/>
                  <a:gd name="connsiteY2" fmla="*/ 635987 h 635987"/>
                  <a:gd name="connsiteX3" fmla="*/ 0 w 261533"/>
                  <a:gd name="connsiteY3" fmla="*/ 635987 h 635987"/>
                  <a:gd name="connsiteX4" fmla="*/ 0 w 261533"/>
                  <a:gd name="connsiteY4" fmla="*/ 0 h 635987"/>
                  <a:gd name="connsiteX0" fmla="*/ 0 w 344661"/>
                  <a:gd name="connsiteY0" fmla="*/ 0 h 635987"/>
                  <a:gd name="connsiteX1" fmla="*/ 344661 w 344661"/>
                  <a:gd name="connsiteY1" fmla="*/ 0 h 635987"/>
                  <a:gd name="connsiteX2" fmla="*/ 344661 w 344661"/>
                  <a:gd name="connsiteY2" fmla="*/ 635987 h 635987"/>
                  <a:gd name="connsiteX3" fmla="*/ 83128 w 344661"/>
                  <a:gd name="connsiteY3" fmla="*/ 635987 h 635987"/>
                  <a:gd name="connsiteX4" fmla="*/ 0 w 344661"/>
                  <a:gd name="connsiteY4" fmla="*/ 0 h 635987"/>
                  <a:gd name="connsiteX0" fmla="*/ 0 w 398100"/>
                  <a:gd name="connsiteY0" fmla="*/ 0 h 635987"/>
                  <a:gd name="connsiteX1" fmla="*/ 398100 w 398100"/>
                  <a:gd name="connsiteY1" fmla="*/ 0 h 635987"/>
                  <a:gd name="connsiteX2" fmla="*/ 344661 w 398100"/>
                  <a:gd name="connsiteY2" fmla="*/ 635987 h 635987"/>
                  <a:gd name="connsiteX3" fmla="*/ 83128 w 398100"/>
                  <a:gd name="connsiteY3" fmla="*/ 635987 h 635987"/>
                  <a:gd name="connsiteX4" fmla="*/ 0 w 398100"/>
                  <a:gd name="connsiteY4" fmla="*/ 0 h 635987"/>
                  <a:gd name="connsiteX0" fmla="*/ 0 w 398100"/>
                  <a:gd name="connsiteY0" fmla="*/ 0 h 635987"/>
                  <a:gd name="connsiteX1" fmla="*/ 398100 w 398100"/>
                  <a:gd name="connsiteY1" fmla="*/ 0 h 635987"/>
                  <a:gd name="connsiteX2" fmla="*/ 344661 w 398100"/>
                  <a:gd name="connsiteY2" fmla="*/ 635987 h 635987"/>
                  <a:gd name="connsiteX3" fmla="*/ 106879 w 398100"/>
                  <a:gd name="connsiteY3" fmla="*/ 629551 h 635987"/>
                  <a:gd name="connsiteX4" fmla="*/ 0 w 398100"/>
                  <a:gd name="connsiteY4" fmla="*/ 0 h 635987"/>
                  <a:gd name="connsiteX0" fmla="*/ 0 w 398100"/>
                  <a:gd name="connsiteY0" fmla="*/ 0 h 629551"/>
                  <a:gd name="connsiteX1" fmla="*/ 398100 w 398100"/>
                  <a:gd name="connsiteY1" fmla="*/ 0 h 629551"/>
                  <a:gd name="connsiteX2" fmla="*/ 326848 w 398100"/>
                  <a:gd name="connsiteY2" fmla="*/ 616677 h 629551"/>
                  <a:gd name="connsiteX3" fmla="*/ 106879 w 398100"/>
                  <a:gd name="connsiteY3" fmla="*/ 629551 h 629551"/>
                  <a:gd name="connsiteX4" fmla="*/ 0 w 398100"/>
                  <a:gd name="connsiteY4" fmla="*/ 0 h 62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100" h="629551">
                    <a:moveTo>
                      <a:pt x="0" y="0"/>
                    </a:moveTo>
                    <a:lnTo>
                      <a:pt x="398100" y="0"/>
                    </a:lnTo>
                    <a:lnTo>
                      <a:pt x="326848" y="616677"/>
                    </a:lnTo>
                    <a:lnTo>
                      <a:pt x="106879" y="6295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Rechteck 6"/>
              <p:cNvSpPr/>
              <p:nvPr/>
            </p:nvSpPr>
            <p:spPr>
              <a:xfrm rot="8160000">
                <a:off x="2317591" y="1463464"/>
                <a:ext cx="129341" cy="396392"/>
              </a:xfrm>
              <a:custGeom>
                <a:avLst/>
                <a:gdLst>
                  <a:gd name="connsiteX0" fmla="*/ 0 w 115187"/>
                  <a:gd name="connsiteY0" fmla="*/ 0 h 446913"/>
                  <a:gd name="connsiteX1" fmla="*/ 115187 w 115187"/>
                  <a:gd name="connsiteY1" fmla="*/ 0 h 446913"/>
                  <a:gd name="connsiteX2" fmla="*/ 115187 w 115187"/>
                  <a:gd name="connsiteY2" fmla="*/ 446913 h 446913"/>
                  <a:gd name="connsiteX3" fmla="*/ 0 w 115187"/>
                  <a:gd name="connsiteY3" fmla="*/ 446913 h 446913"/>
                  <a:gd name="connsiteX4" fmla="*/ 0 w 115187"/>
                  <a:gd name="connsiteY4" fmla="*/ 0 h 446913"/>
                  <a:gd name="connsiteX0" fmla="*/ 24016 w 115187"/>
                  <a:gd name="connsiteY0" fmla="*/ 67606 h 446913"/>
                  <a:gd name="connsiteX1" fmla="*/ 115187 w 115187"/>
                  <a:gd name="connsiteY1" fmla="*/ 0 h 446913"/>
                  <a:gd name="connsiteX2" fmla="*/ 115187 w 115187"/>
                  <a:gd name="connsiteY2" fmla="*/ 446913 h 446913"/>
                  <a:gd name="connsiteX3" fmla="*/ 0 w 115187"/>
                  <a:gd name="connsiteY3" fmla="*/ 446913 h 446913"/>
                  <a:gd name="connsiteX4" fmla="*/ 24016 w 115187"/>
                  <a:gd name="connsiteY4" fmla="*/ 67606 h 446913"/>
                  <a:gd name="connsiteX0" fmla="*/ 24016 w 117993"/>
                  <a:gd name="connsiteY0" fmla="*/ 0 h 379307"/>
                  <a:gd name="connsiteX1" fmla="*/ 117993 w 117993"/>
                  <a:gd name="connsiteY1" fmla="*/ 12228 h 379307"/>
                  <a:gd name="connsiteX2" fmla="*/ 115187 w 117993"/>
                  <a:gd name="connsiteY2" fmla="*/ 379307 h 379307"/>
                  <a:gd name="connsiteX3" fmla="*/ 0 w 117993"/>
                  <a:gd name="connsiteY3" fmla="*/ 379307 h 379307"/>
                  <a:gd name="connsiteX4" fmla="*/ 24016 w 117993"/>
                  <a:gd name="connsiteY4" fmla="*/ 0 h 379307"/>
                  <a:gd name="connsiteX0" fmla="*/ 24016 w 130073"/>
                  <a:gd name="connsiteY0" fmla="*/ 0 h 379307"/>
                  <a:gd name="connsiteX1" fmla="*/ 130073 w 130073"/>
                  <a:gd name="connsiteY1" fmla="*/ 41833 h 379307"/>
                  <a:gd name="connsiteX2" fmla="*/ 115187 w 130073"/>
                  <a:gd name="connsiteY2" fmla="*/ 379307 h 379307"/>
                  <a:gd name="connsiteX3" fmla="*/ 0 w 130073"/>
                  <a:gd name="connsiteY3" fmla="*/ 379307 h 379307"/>
                  <a:gd name="connsiteX4" fmla="*/ 24016 w 130073"/>
                  <a:gd name="connsiteY4" fmla="*/ 0 h 379307"/>
                  <a:gd name="connsiteX0" fmla="*/ 24016 w 129341"/>
                  <a:gd name="connsiteY0" fmla="*/ 147 h 379454"/>
                  <a:gd name="connsiteX1" fmla="*/ 129341 w 129341"/>
                  <a:gd name="connsiteY1" fmla="*/ 0 h 379454"/>
                  <a:gd name="connsiteX2" fmla="*/ 115187 w 129341"/>
                  <a:gd name="connsiteY2" fmla="*/ 379454 h 379454"/>
                  <a:gd name="connsiteX3" fmla="*/ 0 w 129341"/>
                  <a:gd name="connsiteY3" fmla="*/ 379454 h 379454"/>
                  <a:gd name="connsiteX4" fmla="*/ 24016 w 129341"/>
                  <a:gd name="connsiteY4" fmla="*/ 147 h 379454"/>
                  <a:gd name="connsiteX0" fmla="*/ 40514 w 129341"/>
                  <a:gd name="connsiteY0" fmla="*/ 0 h 396392"/>
                  <a:gd name="connsiteX1" fmla="*/ 129341 w 129341"/>
                  <a:gd name="connsiteY1" fmla="*/ 16938 h 396392"/>
                  <a:gd name="connsiteX2" fmla="*/ 115187 w 129341"/>
                  <a:gd name="connsiteY2" fmla="*/ 396392 h 396392"/>
                  <a:gd name="connsiteX3" fmla="*/ 0 w 129341"/>
                  <a:gd name="connsiteY3" fmla="*/ 396392 h 396392"/>
                  <a:gd name="connsiteX4" fmla="*/ 40514 w 129341"/>
                  <a:gd name="connsiteY4" fmla="*/ 0 h 396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341" h="396392">
                    <a:moveTo>
                      <a:pt x="40514" y="0"/>
                    </a:moveTo>
                    <a:lnTo>
                      <a:pt x="129341" y="16938"/>
                    </a:lnTo>
                    <a:cubicBezTo>
                      <a:pt x="128406" y="139298"/>
                      <a:pt x="116122" y="274032"/>
                      <a:pt x="115187" y="396392"/>
                    </a:cubicBezTo>
                    <a:lnTo>
                      <a:pt x="0" y="396392"/>
                    </a:lnTo>
                    <a:lnTo>
                      <a:pt x="4051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9" name="Rechteck 6"/>
              <p:cNvSpPr/>
              <p:nvPr/>
            </p:nvSpPr>
            <p:spPr>
              <a:xfrm rot="17100000" flipH="1">
                <a:off x="1801970" y="1293265"/>
                <a:ext cx="130073" cy="379307"/>
              </a:xfrm>
              <a:custGeom>
                <a:avLst/>
                <a:gdLst>
                  <a:gd name="connsiteX0" fmla="*/ 0 w 115187"/>
                  <a:gd name="connsiteY0" fmla="*/ 0 h 446913"/>
                  <a:gd name="connsiteX1" fmla="*/ 115187 w 115187"/>
                  <a:gd name="connsiteY1" fmla="*/ 0 h 446913"/>
                  <a:gd name="connsiteX2" fmla="*/ 115187 w 115187"/>
                  <a:gd name="connsiteY2" fmla="*/ 446913 h 446913"/>
                  <a:gd name="connsiteX3" fmla="*/ 0 w 115187"/>
                  <a:gd name="connsiteY3" fmla="*/ 446913 h 446913"/>
                  <a:gd name="connsiteX4" fmla="*/ 0 w 115187"/>
                  <a:gd name="connsiteY4" fmla="*/ 0 h 446913"/>
                  <a:gd name="connsiteX0" fmla="*/ 24016 w 115187"/>
                  <a:gd name="connsiteY0" fmla="*/ 67606 h 446913"/>
                  <a:gd name="connsiteX1" fmla="*/ 115187 w 115187"/>
                  <a:gd name="connsiteY1" fmla="*/ 0 h 446913"/>
                  <a:gd name="connsiteX2" fmla="*/ 115187 w 115187"/>
                  <a:gd name="connsiteY2" fmla="*/ 446913 h 446913"/>
                  <a:gd name="connsiteX3" fmla="*/ 0 w 115187"/>
                  <a:gd name="connsiteY3" fmla="*/ 446913 h 446913"/>
                  <a:gd name="connsiteX4" fmla="*/ 24016 w 115187"/>
                  <a:gd name="connsiteY4" fmla="*/ 67606 h 446913"/>
                  <a:gd name="connsiteX0" fmla="*/ 24016 w 117993"/>
                  <a:gd name="connsiteY0" fmla="*/ 0 h 379307"/>
                  <a:gd name="connsiteX1" fmla="*/ 117993 w 117993"/>
                  <a:gd name="connsiteY1" fmla="*/ 12228 h 379307"/>
                  <a:gd name="connsiteX2" fmla="*/ 115187 w 117993"/>
                  <a:gd name="connsiteY2" fmla="*/ 379307 h 379307"/>
                  <a:gd name="connsiteX3" fmla="*/ 0 w 117993"/>
                  <a:gd name="connsiteY3" fmla="*/ 379307 h 379307"/>
                  <a:gd name="connsiteX4" fmla="*/ 24016 w 117993"/>
                  <a:gd name="connsiteY4" fmla="*/ 0 h 379307"/>
                  <a:gd name="connsiteX0" fmla="*/ 24016 w 130073"/>
                  <a:gd name="connsiteY0" fmla="*/ 0 h 379307"/>
                  <a:gd name="connsiteX1" fmla="*/ 130073 w 130073"/>
                  <a:gd name="connsiteY1" fmla="*/ 41833 h 379307"/>
                  <a:gd name="connsiteX2" fmla="*/ 115187 w 130073"/>
                  <a:gd name="connsiteY2" fmla="*/ 379307 h 379307"/>
                  <a:gd name="connsiteX3" fmla="*/ 0 w 130073"/>
                  <a:gd name="connsiteY3" fmla="*/ 379307 h 379307"/>
                  <a:gd name="connsiteX4" fmla="*/ 24016 w 130073"/>
                  <a:gd name="connsiteY4" fmla="*/ 0 h 379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073" h="379307">
                    <a:moveTo>
                      <a:pt x="24016" y="0"/>
                    </a:moveTo>
                    <a:lnTo>
                      <a:pt x="130073" y="41833"/>
                    </a:lnTo>
                    <a:cubicBezTo>
                      <a:pt x="129138" y="164193"/>
                      <a:pt x="116122" y="256947"/>
                      <a:pt x="115187" y="379307"/>
                    </a:cubicBezTo>
                    <a:lnTo>
                      <a:pt x="0" y="379307"/>
                    </a:lnTo>
                    <a:lnTo>
                      <a:pt x="24016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Ellipse 259"/>
              <p:cNvSpPr/>
              <p:nvPr/>
            </p:nvSpPr>
            <p:spPr>
              <a:xfrm>
                <a:off x="2067150" y="1195878"/>
                <a:ext cx="193392" cy="26515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1" name="Ellipse 260"/>
              <p:cNvSpPr/>
              <p:nvPr/>
            </p:nvSpPr>
            <p:spPr>
              <a:xfrm>
                <a:off x="1948571" y="2595549"/>
                <a:ext cx="199050" cy="6923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" name="Ellipse 261"/>
              <p:cNvSpPr/>
              <p:nvPr/>
            </p:nvSpPr>
            <p:spPr>
              <a:xfrm>
                <a:off x="2177016" y="2598913"/>
                <a:ext cx="199050" cy="69234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" name="Ellipse 262"/>
              <p:cNvSpPr/>
              <p:nvPr/>
            </p:nvSpPr>
            <p:spPr>
              <a:xfrm>
                <a:off x="1630978" y="1418880"/>
                <a:ext cx="72008" cy="9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4" name="Ellipse 263"/>
              <p:cNvSpPr/>
              <p:nvPr/>
            </p:nvSpPr>
            <p:spPr>
              <a:xfrm>
                <a:off x="2498834" y="1804145"/>
                <a:ext cx="72008" cy="9002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4" name="Gruppieren 213"/>
            <p:cNvGrpSpPr/>
            <p:nvPr/>
          </p:nvGrpSpPr>
          <p:grpSpPr>
            <a:xfrm>
              <a:off x="6655332" y="4703700"/>
              <a:ext cx="506527" cy="574378"/>
              <a:chOff x="2133976" y="1953823"/>
              <a:chExt cx="918994" cy="995435"/>
            </a:xfrm>
          </p:grpSpPr>
          <p:grpSp>
            <p:nvGrpSpPr>
              <p:cNvPr id="244" name="Gruppieren 243"/>
              <p:cNvGrpSpPr/>
              <p:nvPr/>
            </p:nvGrpSpPr>
            <p:grpSpPr>
              <a:xfrm>
                <a:off x="2133976" y="1953823"/>
                <a:ext cx="918994" cy="995435"/>
                <a:chOff x="2133976" y="1953823"/>
                <a:chExt cx="918994" cy="995435"/>
              </a:xfrm>
            </p:grpSpPr>
            <p:sp>
              <p:nvSpPr>
                <p:cNvPr id="246" name="Rechteck 3"/>
                <p:cNvSpPr/>
                <p:nvPr/>
              </p:nvSpPr>
              <p:spPr>
                <a:xfrm rot="1000569">
                  <a:off x="2210377" y="2492716"/>
                  <a:ext cx="432037" cy="278134"/>
                </a:xfrm>
                <a:custGeom>
                  <a:avLst/>
                  <a:gdLst>
                    <a:gd name="connsiteX0" fmla="*/ 0 w 136669"/>
                    <a:gd name="connsiteY0" fmla="*/ 0 h 635987"/>
                    <a:gd name="connsiteX1" fmla="*/ 136669 w 136669"/>
                    <a:gd name="connsiteY1" fmla="*/ 0 h 635987"/>
                    <a:gd name="connsiteX2" fmla="*/ 136669 w 136669"/>
                    <a:gd name="connsiteY2" fmla="*/ 635987 h 635987"/>
                    <a:gd name="connsiteX3" fmla="*/ 0 w 136669"/>
                    <a:gd name="connsiteY3" fmla="*/ 635987 h 635987"/>
                    <a:gd name="connsiteX4" fmla="*/ 0 w 136669"/>
                    <a:gd name="connsiteY4" fmla="*/ 0 h 635987"/>
                    <a:gd name="connsiteX0" fmla="*/ 0 w 189013"/>
                    <a:gd name="connsiteY0" fmla="*/ 52870 h 635987"/>
                    <a:gd name="connsiteX1" fmla="*/ 189013 w 189013"/>
                    <a:gd name="connsiteY1" fmla="*/ 0 h 635987"/>
                    <a:gd name="connsiteX2" fmla="*/ 189013 w 189013"/>
                    <a:gd name="connsiteY2" fmla="*/ 635987 h 635987"/>
                    <a:gd name="connsiteX3" fmla="*/ 52344 w 189013"/>
                    <a:gd name="connsiteY3" fmla="*/ 635987 h 635987"/>
                    <a:gd name="connsiteX4" fmla="*/ 0 w 189013"/>
                    <a:gd name="connsiteY4" fmla="*/ 52870 h 635987"/>
                    <a:gd name="connsiteX0" fmla="*/ 0 w 352284"/>
                    <a:gd name="connsiteY0" fmla="*/ 52870 h 635987"/>
                    <a:gd name="connsiteX1" fmla="*/ 189013 w 352284"/>
                    <a:gd name="connsiteY1" fmla="*/ 0 h 635987"/>
                    <a:gd name="connsiteX2" fmla="*/ 352284 w 352284"/>
                    <a:gd name="connsiteY2" fmla="*/ 518895 h 635987"/>
                    <a:gd name="connsiteX3" fmla="*/ 52344 w 352284"/>
                    <a:gd name="connsiteY3" fmla="*/ 635987 h 635987"/>
                    <a:gd name="connsiteX4" fmla="*/ 0 w 352284"/>
                    <a:gd name="connsiteY4" fmla="*/ 52870 h 635987"/>
                    <a:gd name="connsiteX0" fmla="*/ 0 w 352284"/>
                    <a:gd name="connsiteY0" fmla="*/ 52870 h 579207"/>
                    <a:gd name="connsiteX1" fmla="*/ 189013 w 352284"/>
                    <a:gd name="connsiteY1" fmla="*/ 0 h 579207"/>
                    <a:gd name="connsiteX2" fmla="*/ 352284 w 352284"/>
                    <a:gd name="connsiteY2" fmla="*/ 518895 h 579207"/>
                    <a:gd name="connsiteX3" fmla="*/ 283270 w 352284"/>
                    <a:gd name="connsiteY3" fmla="*/ 579207 h 579207"/>
                    <a:gd name="connsiteX4" fmla="*/ 0 w 352284"/>
                    <a:gd name="connsiteY4" fmla="*/ 52870 h 579207"/>
                    <a:gd name="connsiteX0" fmla="*/ 0 w 264792"/>
                    <a:gd name="connsiteY0" fmla="*/ 20952 h 579207"/>
                    <a:gd name="connsiteX1" fmla="*/ 101521 w 264792"/>
                    <a:gd name="connsiteY1" fmla="*/ 0 h 579207"/>
                    <a:gd name="connsiteX2" fmla="*/ 264792 w 264792"/>
                    <a:gd name="connsiteY2" fmla="*/ 518895 h 579207"/>
                    <a:gd name="connsiteX3" fmla="*/ 195778 w 264792"/>
                    <a:gd name="connsiteY3" fmla="*/ 579207 h 579207"/>
                    <a:gd name="connsiteX4" fmla="*/ 0 w 264792"/>
                    <a:gd name="connsiteY4" fmla="*/ 20952 h 579207"/>
                    <a:gd name="connsiteX0" fmla="*/ 0 w 264792"/>
                    <a:gd name="connsiteY0" fmla="*/ 20952 h 579207"/>
                    <a:gd name="connsiteX1" fmla="*/ 101521 w 264792"/>
                    <a:gd name="connsiteY1" fmla="*/ 0 h 579207"/>
                    <a:gd name="connsiteX2" fmla="*/ 264792 w 264792"/>
                    <a:gd name="connsiteY2" fmla="*/ 518895 h 579207"/>
                    <a:gd name="connsiteX3" fmla="*/ 195778 w 264792"/>
                    <a:gd name="connsiteY3" fmla="*/ 579207 h 579207"/>
                    <a:gd name="connsiteX4" fmla="*/ 92953 w 264792"/>
                    <a:gd name="connsiteY4" fmla="*/ 311690 h 579207"/>
                    <a:gd name="connsiteX5" fmla="*/ 0 w 264792"/>
                    <a:gd name="connsiteY5" fmla="*/ 20952 h 579207"/>
                    <a:gd name="connsiteX0" fmla="*/ 174519 w 439311"/>
                    <a:gd name="connsiteY0" fmla="*/ 20952 h 518894"/>
                    <a:gd name="connsiteX1" fmla="*/ 276040 w 439311"/>
                    <a:gd name="connsiteY1" fmla="*/ 0 h 518894"/>
                    <a:gd name="connsiteX2" fmla="*/ 439311 w 439311"/>
                    <a:gd name="connsiteY2" fmla="*/ 518895 h 518894"/>
                    <a:gd name="connsiteX3" fmla="*/ 0 w 439311"/>
                    <a:gd name="connsiteY3" fmla="*/ 467483 h 518894"/>
                    <a:gd name="connsiteX4" fmla="*/ 267472 w 439311"/>
                    <a:gd name="connsiteY4" fmla="*/ 311690 h 518894"/>
                    <a:gd name="connsiteX5" fmla="*/ 174519 w 439311"/>
                    <a:gd name="connsiteY5" fmla="*/ 20952 h 518894"/>
                    <a:gd name="connsiteX0" fmla="*/ 174519 w 276040"/>
                    <a:gd name="connsiteY0" fmla="*/ 20952 h 544489"/>
                    <a:gd name="connsiteX1" fmla="*/ 276040 w 276040"/>
                    <a:gd name="connsiteY1" fmla="*/ 0 h 544489"/>
                    <a:gd name="connsiteX2" fmla="*/ 258583 w 276040"/>
                    <a:gd name="connsiteY2" fmla="*/ 544489 h 544489"/>
                    <a:gd name="connsiteX3" fmla="*/ 0 w 276040"/>
                    <a:gd name="connsiteY3" fmla="*/ 467483 h 544489"/>
                    <a:gd name="connsiteX4" fmla="*/ 267472 w 276040"/>
                    <a:gd name="connsiteY4" fmla="*/ 311690 h 544489"/>
                    <a:gd name="connsiteX5" fmla="*/ 174519 w 276040"/>
                    <a:gd name="connsiteY5" fmla="*/ 20952 h 544489"/>
                    <a:gd name="connsiteX0" fmla="*/ 174519 w 276040"/>
                    <a:gd name="connsiteY0" fmla="*/ 20952 h 544489"/>
                    <a:gd name="connsiteX1" fmla="*/ 276040 w 276040"/>
                    <a:gd name="connsiteY1" fmla="*/ 0 h 544489"/>
                    <a:gd name="connsiteX2" fmla="*/ 268557 w 276040"/>
                    <a:gd name="connsiteY2" fmla="*/ 220020 h 544489"/>
                    <a:gd name="connsiteX3" fmla="*/ 258583 w 276040"/>
                    <a:gd name="connsiteY3" fmla="*/ 544489 h 544489"/>
                    <a:gd name="connsiteX4" fmla="*/ 0 w 276040"/>
                    <a:gd name="connsiteY4" fmla="*/ 467483 h 544489"/>
                    <a:gd name="connsiteX5" fmla="*/ 267472 w 276040"/>
                    <a:gd name="connsiteY5" fmla="*/ 311690 h 544489"/>
                    <a:gd name="connsiteX6" fmla="*/ 174519 w 276040"/>
                    <a:gd name="connsiteY6" fmla="*/ 20952 h 544489"/>
                    <a:gd name="connsiteX0" fmla="*/ 174519 w 339755"/>
                    <a:gd name="connsiteY0" fmla="*/ 20952 h 544489"/>
                    <a:gd name="connsiteX1" fmla="*/ 276040 w 339755"/>
                    <a:gd name="connsiteY1" fmla="*/ 0 h 544489"/>
                    <a:gd name="connsiteX2" fmla="*/ 339755 w 339755"/>
                    <a:gd name="connsiteY2" fmla="*/ 324291 h 544489"/>
                    <a:gd name="connsiteX3" fmla="*/ 258583 w 339755"/>
                    <a:gd name="connsiteY3" fmla="*/ 544489 h 544489"/>
                    <a:gd name="connsiteX4" fmla="*/ 0 w 339755"/>
                    <a:gd name="connsiteY4" fmla="*/ 467483 h 544489"/>
                    <a:gd name="connsiteX5" fmla="*/ 267472 w 339755"/>
                    <a:gd name="connsiteY5" fmla="*/ 311690 h 544489"/>
                    <a:gd name="connsiteX6" fmla="*/ 174519 w 339755"/>
                    <a:gd name="connsiteY6" fmla="*/ 20952 h 544489"/>
                    <a:gd name="connsiteX0" fmla="*/ 174519 w 339755"/>
                    <a:gd name="connsiteY0" fmla="*/ 20952 h 501493"/>
                    <a:gd name="connsiteX1" fmla="*/ 276040 w 339755"/>
                    <a:gd name="connsiteY1" fmla="*/ 0 h 501493"/>
                    <a:gd name="connsiteX2" fmla="*/ 339755 w 339755"/>
                    <a:gd name="connsiteY2" fmla="*/ 324291 h 501493"/>
                    <a:gd name="connsiteX3" fmla="*/ 154361 w 339755"/>
                    <a:gd name="connsiteY3" fmla="*/ 501493 h 501493"/>
                    <a:gd name="connsiteX4" fmla="*/ 0 w 339755"/>
                    <a:gd name="connsiteY4" fmla="*/ 467483 h 501493"/>
                    <a:gd name="connsiteX5" fmla="*/ 267472 w 339755"/>
                    <a:gd name="connsiteY5" fmla="*/ 311690 h 501493"/>
                    <a:gd name="connsiteX6" fmla="*/ 174519 w 339755"/>
                    <a:gd name="connsiteY6" fmla="*/ 20952 h 501493"/>
                    <a:gd name="connsiteX0" fmla="*/ 174519 w 339755"/>
                    <a:gd name="connsiteY0" fmla="*/ 20952 h 501493"/>
                    <a:gd name="connsiteX1" fmla="*/ 276040 w 339755"/>
                    <a:gd name="connsiteY1" fmla="*/ 0 h 501493"/>
                    <a:gd name="connsiteX2" fmla="*/ 339755 w 339755"/>
                    <a:gd name="connsiteY2" fmla="*/ 324291 h 501493"/>
                    <a:gd name="connsiteX3" fmla="*/ 154361 w 339755"/>
                    <a:gd name="connsiteY3" fmla="*/ 501493 h 501493"/>
                    <a:gd name="connsiteX4" fmla="*/ 0 w 339755"/>
                    <a:gd name="connsiteY4" fmla="*/ 467483 h 501493"/>
                    <a:gd name="connsiteX5" fmla="*/ 220853 w 339755"/>
                    <a:gd name="connsiteY5" fmla="*/ 308529 h 501493"/>
                    <a:gd name="connsiteX6" fmla="*/ 174519 w 339755"/>
                    <a:gd name="connsiteY6" fmla="*/ 20952 h 501493"/>
                    <a:gd name="connsiteX0" fmla="*/ 105374 w 270610"/>
                    <a:gd name="connsiteY0" fmla="*/ 20952 h 501493"/>
                    <a:gd name="connsiteX1" fmla="*/ 206895 w 270610"/>
                    <a:gd name="connsiteY1" fmla="*/ 0 h 501493"/>
                    <a:gd name="connsiteX2" fmla="*/ 270610 w 270610"/>
                    <a:gd name="connsiteY2" fmla="*/ 324291 h 501493"/>
                    <a:gd name="connsiteX3" fmla="*/ 85216 w 270610"/>
                    <a:gd name="connsiteY3" fmla="*/ 501493 h 501493"/>
                    <a:gd name="connsiteX4" fmla="*/ 0 w 270610"/>
                    <a:gd name="connsiteY4" fmla="*/ 469607 h 501493"/>
                    <a:gd name="connsiteX5" fmla="*/ 151708 w 270610"/>
                    <a:gd name="connsiteY5" fmla="*/ 308529 h 501493"/>
                    <a:gd name="connsiteX6" fmla="*/ 105374 w 270610"/>
                    <a:gd name="connsiteY6" fmla="*/ 20952 h 501493"/>
                    <a:gd name="connsiteX0" fmla="*/ 105374 w 270610"/>
                    <a:gd name="connsiteY0" fmla="*/ 20952 h 501493"/>
                    <a:gd name="connsiteX1" fmla="*/ 206895 w 270610"/>
                    <a:gd name="connsiteY1" fmla="*/ 0 h 501493"/>
                    <a:gd name="connsiteX2" fmla="*/ 270610 w 270610"/>
                    <a:gd name="connsiteY2" fmla="*/ 324291 h 501493"/>
                    <a:gd name="connsiteX3" fmla="*/ 85216 w 270610"/>
                    <a:gd name="connsiteY3" fmla="*/ 501493 h 501493"/>
                    <a:gd name="connsiteX4" fmla="*/ 0 w 270610"/>
                    <a:gd name="connsiteY4" fmla="*/ 469607 h 501493"/>
                    <a:gd name="connsiteX5" fmla="*/ 27590 w 270610"/>
                    <a:gd name="connsiteY5" fmla="*/ 237239 h 501493"/>
                    <a:gd name="connsiteX6" fmla="*/ 105374 w 270610"/>
                    <a:gd name="connsiteY6" fmla="*/ 20952 h 501493"/>
                    <a:gd name="connsiteX0" fmla="*/ 297574 w 462810"/>
                    <a:gd name="connsiteY0" fmla="*/ 20952 h 501493"/>
                    <a:gd name="connsiteX1" fmla="*/ 399095 w 462810"/>
                    <a:gd name="connsiteY1" fmla="*/ 0 h 501493"/>
                    <a:gd name="connsiteX2" fmla="*/ 462810 w 462810"/>
                    <a:gd name="connsiteY2" fmla="*/ 324291 h 501493"/>
                    <a:gd name="connsiteX3" fmla="*/ 277416 w 462810"/>
                    <a:gd name="connsiteY3" fmla="*/ 501493 h 501493"/>
                    <a:gd name="connsiteX4" fmla="*/ 0 w 462810"/>
                    <a:gd name="connsiteY4" fmla="*/ 361622 h 501493"/>
                    <a:gd name="connsiteX5" fmla="*/ 219790 w 462810"/>
                    <a:gd name="connsiteY5" fmla="*/ 237239 h 501493"/>
                    <a:gd name="connsiteX6" fmla="*/ 297574 w 462810"/>
                    <a:gd name="connsiteY6" fmla="*/ 20952 h 501493"/>
                    <a:gd name="connsiteX0" fmla="*/ 297574 w 399095"/>
                    <a:gd name="connsiteY0" fmla="*/ 20952 h 501493"/>
                    <a:gd name="connsiteX1" fmla="*/ 399095 w 399095"/>
                    <a:gd name="connsiteY1" fmla="*/ 0 h 501493"/>
                    <a:gd name="connsiteX2" fmla="*/ 295212 w 399095"/>
                    <a:gd name="connsiteY2" fmla="*/ 260317 h 501493"/>
                    <a:gd name="connsiteX3" fmla="*/ 277416 w 399095"/>
                    <a:gd name="connsiteY3" fmla="*/ 501493 h 501493"/>
                    <a:gd name="connsiteX4" fmla="*/ 0 w 399095"/>
                    <a:gd name="connsiteY4" fmla="*/ 361622 h 501493"/>
                    <a:gd name="connsiteX5" fmla="*/ 219790 w 399095"/>
                    <a:gd name="connsiteY5" fmla="*/ 237239 h 501493"/>
                    <a:gd name="connsiteX6" fmla="*/ 297574 w 399095"/>
                    <a:gd name="connsiteY6" fmla="*/ 20952 h 501493"/>
                    <a:gd name="connsiteX0" fmla="*/ 297574 w 435766"/>
                    <a:gd name="connsiteY0" fmla="*/ 31937 h 512478"/>
                    <a:gd name="connsiteX1" fmla="*/ 435766 w 435766"/>
                    <a:gd name="connsiteY1" fmla="*/ 0 h 512478"/>
                    <a:gd name="connsiteX2" fmla="*/ 295212 w 435766"/>
                    <a:gd name="connsiteY2" fmla="*/ 271302 h 512478"/>
                    <a:gd name="connsiteX3" fmla="*/ 277416 w 435766"/>
                    <a:gd name="connsiteY3" fmla="*/ 512478 h 512478"/>
                    <a:gd name="connsiteX4" fmla="*/ 0 w 435766"/>
                    <a:gd name="connsiteY4" fmla="*/ 372607 h 512478"/>
                    <a:gd name="connsiteX5" fmla="*/ 219790 w 435766"/>
                    <a:gd name="connsiteY5" fmla="*/ 248224 h 512478"/>
                    <a:gd name="connsiteX6" fmla="*/ 297574 w 435766"/>
                    <a:gd name="connsiteY6" fmla="*/ 31937 h 512478"/>
                    <a:gd name="connsiteX0" fmla="*/ 297574 w 435766"/>
                    <a:gd name="connsiteY0" fmla="*/ 31937 h 415501"/>
                    <a:gd name="connsiteX1" fmla="*/ 435766 w 435766"/>
                    <a:gd name="connsiteY1" fmla="*/ 0 h 415501"/>
                    <a:gd name="connsiteX2" fmla="*/ 295212 w 435766"/>
                    <a:gd name="connsiteY2" fmla="*/ 271302 h 415501"/>
                    <a:gd name="connsiteX3" fmla="*/ 105640 w 435766"/>
                    <a:gd name="connsiteY3" fmla="*/ 415501 h 415501"/>
                    <a:gd name="connsiteX4" fmla="*/ 0 w 435766"/>
                    <a:gd name="connsiteY4" fmla="*/ 372607 h 415501"/>
                    <a:gd name="connsiteX5" fmla="*/ 219790 w 435766"/>
                    <a:gd name="connsiteY5" fmla="*/ 248224 h 415501"/>
                    <a:gd name="connsiteX6" fmla="*/ 297574 w 435766"/>
                    <a:gd name="connsiteY6" fmla="*/ 31937 h 415501"/>
                    <a:gd name="connsiteX0" fmla="*/ 286545 w 424737"/>
                    <a:gd name="connsiteY0" fmla="*/ 31937 h 415501"/>
                    <a:gd name="connsiteX1" fmla="*/ 424737 w 424737"/>
                    <a:gd name="connsiteY1" fmla="*/ 0 h 415501"/>
                    <a:gd name="connsiteX2" fmla="*/ 284183 w 424737"/>
                    <a:gd name="connsiteY2" fmla="*/ 271302 h 415501"/>
                    <a:gd name="connsiteX3" fmla="*/ 94611 w 424737"/>
                    <a:gd name="connsiteY3" fmla="*/ 415501 h 415501"/>
                    <a:gd name="connsiteX4" fmla="*/ 1 w 424737"/>
                    <a:gd name="connsiteY4" fmla="*/ 295085 h 415501"/>
                    <a:gd name="connsiteX5" fmla="*/ 208761 w 424737"/>
                    <a:gd name="connsiteY5" fmla="*/ 248224 h 415501"/>
                    <a:gd name="connsiteX6" fmla="*/ 286545 w 424737"/>
                    <a:gd name="connsiteY6" fmla="*/ 31937 h 415501"/>
                    <a:gd name="connsiteX0" fmla="*/ 286544 w 424736"/>
                    <a:gd name="connsiteY0" fmla="*/ 31937 h 367821"/>
                    <a:gd name="connsiteX1" fmla="*/ 424736 w 424736"/>
                    <a:gd name="connsiteY1" fmla="*/ 0 h 367821"/>
                    <a:gd name="connsiteX2" fmla="*/ 284182 w 424736"/>
                    <a:gd name="connsiteY2" fmla="*/ 271302 h 367821"/>
                    <a:gd name="connsiteX3" fmla="*/ 63200 w 424736"/>
                    <a:gd name="connsiteY3" fmla="*/ 367820 h 367821"/>
                    <a:gd name="connsiteX4" fmla="*/ 0 w 424736"/>
                    <a:gd name="connsiteY4" fmla="*/ 295085 h 367821"/>
                    <a:gd name="connsiteX5" fmla="*/ 208760 w 424736"/>
                    <a:gd name="connsiteY5" fmla="*/ 248224 h 367821"/>
                    <a:gd name="connsiteX6" fmla="*/ 286544 w 424736"/>
                    <a:gd name="connsiteY6" fmla="*/ 31937 h 367821"/>
                    <a:gd name="connsiteX0" fmla="*/ 286544 w 424736"/>
                    <a:gd name="connsiteY0" fmla="*/ 31937 h 367820"/>
                    <a:gd name="connsiteX1" fmla="*/ 424736 w 424736"/>
                    <a:gd name="connsiteY1" fmla="*/ 0 h 367820"/>
                    <a:gd name="connsiteX2" fmla="*/ 284182 w 424736"/>
                    <a:gd name="connsiteY2" fmla="*/ 271302 h 367820"/>
                    <a:gd name="connsiteX3" fmla="*/ 63200 w 424736"/>
                    <a:gd name="connsiteY3" fmla="*/ 367820 h 367820"/>
                    <a:gd name="connsiteX4" fmla="*/ 0 w 424736"/>
                    <a:gd name="connsiteY4" fmla="*/ 295085 h 367820"/>
                    <a:gd name="connsiteX5" fmla="*/ 216627 w 424736"/>
                    <a:gd name="connsiteY5" fmla="*/ 217323 h 367820"/>
                    <a:gd name="connsiteX6" fmla="*/ 286544 w 424736"/>
                    <a:gd name="connsiteY6" fmla="*/ 31937 h 367820"/>
                    <a:gd name="connsiteX0" fmla="*/ 286544 w 424736"/>
                    <a:gd name="connsiteY0" fmla="*/ 31937 h 367820"/>
                    <a:gd name="connsiteX1" fmla="*/ 424736 w 424736"/>
                    <a:gd name="connsiteY1" fmla="*/ 0 h 367820"/>
                    <a:gd name="connsiteX2" fmla="*/ 306728 w 424736"/>
                    <a:gd name="connsiteY2" fmla="*/ 213166 h 367820"/>
                    <a:gd name="connsiteX3" fmla="*/ 63200 w 424736"/>
                    <a:gd name="connsiteY3" fmla="*/ 367820 h 367820"/>
                    <a:gd name="connsiteX4" fmla="*/ 0 w 424736"/>
                    <a:gd name="connsiteY4" fmla="*/ 295085 h 367820"/>
                    <a:gd name="connsiteX5" fmla="*/ 216627 w 424736"/>
                    <a:gd name="connsiteY5" fmla="*/ 217323 h 367820"/>
                    <a:gd name="connsiteX6" fmla="*/ 286544 w 424736"/>
                    <a:gd name="connsiteY6" fmla="*/ 31937 h 367820"/>
                    <a:gd name="connsiteX0" fmla="*/ 286544 w 424736"/>
                    <a:gd name="connsiteY0" fmla="*/ 31937 h 367820"/>
                    <a:gd name="connsiteX1" fmla="*/ 424736 w 424736"/>
                    <a:gd name="connsiteY1" fmla="*/ 0 h 367820"/>
                    <a:gd name="connsiteX2" fmla="*/ 288379 w 424736"/>
                    <a:gd name="connsiteY2" fmla="*/ 247207 h 367820"/>
                    <a:gd name="connsiteX3" fmla="*/ 63200 w 424736"/>
                    <a:gd name="connsiteY3" fmla="*/ 367820 h 367820"/>
                    <a:gd name="connsiteX4" fmla="*/ 0 w 424736"/>
                    <a:gd name="connsiteY4" fmla="*/ 295085 h 367820"/>
                    <a:gd name="connsiteX5" fmla="*/ 216627 w 424736"/>
                    <a:gd name="connsiteY5" fmla="*/ 217323 h 367820"/>
                    <a:gd name="connsiteX6" fmla="*/ 286544 w 424736"/>
                    <a:gd name="connsiteY6" fmla="*/ 31937 h 367820"/>
                    <a:gd name="connsiteX0" fmla="*/ 283915 w 422107"/>
                    <a:gd name="connsiteY0" fmla="*/ 31937 h 367820"/>
                    <a:gd name="connsiteX1" fmla="*/ 422107 w 422107"/>
                    <a:gd name="connsiteY1" fmla="*/ 0 h 367820"/>
                    <a:gd name="connsiteX2" fmla="*/ 285750 w 422107"/>
                    <a:gd name="connsiteY2" fmla="*/ 247207 h 367820"/>
                    <a:gd name="connsiteX3" fmla="*/ 60571 w 422107"/>
                    <a:gd name="connsiteY3" fmla="*/ 367820 h 367820"/>
                    <a:gd name="connsiteX4" fmla="*/ 0 w 422107"/>
                    <a:gd name="connsiteY4" fmla="*/ 265753 h 367820"/>
                    <a:gd name="connsiteX5" fmla="*/ 213998 w 422107"/>
                    <a:gd name="connsiteY5" fmla="*/ 217323 h 367820"/>
                    <a:gd name="connsiteX6" fmla="*/ 283915 w 422107"/>
                    <a:gd name="connsiteY6" fmla="*/ 31937 h 367820"/>
                    <a:gd name="connsiteX0" fmla="*/ 283915 w 422107"/>
                    <a:gd name="connsiteY0" fmla="*/ 31937 h 352104"/>
                    <a:gd name="connsiteX1" fmla="*/ 422107 w 422107"/>
                    <a:gd name="connsiteY1" fmla="*/ 0 h 352104"/>
                    <a:gd name="connsiteX2" fmla="*/ 285750 w 422107"/>
                    <a:gd name="connsiteY2" fmla="*/ 247207 h 352104"/>
                    <a:gd name="connsiteX3" fmla="*/ 55863 w 422107"/>
                    <a:gd name="connsiteY3" fmla="*/ 352103 h 352104"/>
                    <a:gd name="connsiteX4" fmla="*/ 0 w 422107"/>
                    <a:gd name="connsiteY4" fmla="*/ 265753 h 352104"/>
                    <a:gd name="connsiteX5" fmla="*/ 213998 w 422107"/>
                    <a:gd name="connsiteY5" fmla="*/ 217323 h 352104"/>
                    <a:gd name="connsiteX6" fmla="*/ 283915 w 422107"/>
                    <a:gd name="connsiteY6" fmla="*/ 31937 h 352104"/>
                    <a:gd name="connsiteX0" fmla="*/ 283915 w 422107"/>
                    <a:gd name="connsiteY0" fmla="*/ 31937 h 352103"/>
                    <a:gd name="connsiteX1" fmla="*/ 422107 w 422107"/>
                    <a:gd name="connsiteY1" fmla="*/ 0 h 352103"/>
                    <a:gd name="connsiteX2" fmla="*/ 292029 w 422107"/>
                    <a:gd name="connsiteY2" fmla="*/ 268163 h 352103"/>
                    <a:gd name="connsiteX3" fmla="*/ 55863 w 422107"/>
                    <a:gd name="connsiteY3" fmla="*/ 352103 h 352103"/>
                    <a:gd name="connsiteX4" fmla="*/ 0 w 422107"/>
                    <a:gd name="connsiteY4" fmla="*/ 265753 h 352103"/>
                    <a:gd name="connsiteX5" fmla="*/ 213998 w 422107"/>
                    <a:gd name="connsiteY5" fmla="*/ 217323 h 352103"/>
                    <a:gd name="connsiteX6" fmla="*/ 283915 w 422107"/>
                    <a:gd name="connsiteY6" fmla="*/ 31937 h 352103"/>
                    <a:gd name="connsiteX0" fmla="*/ 283915 w 458249"/>
                    <a:gd name="connsiteY0" fmla="*/ 25636 h 345802"/>
                    <a:gd name="connsiteX1" fmla="*/ 458250 w 458249"/>
                    <a:gd name="connsiteY1" fmla="*/ 0 h 345802"/>
                    <a:gd name="connsiteX2" fmla="*/ 292029 w 458249"/>
                    <a:gd name="connsiteY2" fmla="*/ 261862 h 345802"/>
                    <a:gd name="connsiteX3" fmla="*/ 55863 w 458249"/>
                    <a:gd name="connsiteY3" fmla="*/ 345802 h 345802"/>
                    <a:gd name="connsiteX4" fmla="*/ 0 w 458249"/>
                    <a:gd name="connsiteY4" fmla="*/ 259452 h 345802"/>
                    <a:gd name="connsiteX5" fmla="*/ 213998 w 458249"/>
                    <a:gd name="connsiteY5" fmla="*/ 211022 h 345802"/>
                    <a:gd name="connsiteX6" fmla="*/ 283915 w 458249"/>
                    <a:gd name="connsiteY6" fmla="*/ 25636 h 345802"/>
                    <a:gd name="connsiteX0" fmla="*/ 283915 w 458250"/>
                    <a:gd name="connsiteY0" fmla="*/ 25636 h 330086"/>
                    <a:gd name="connsiteX1" fmla="*/ 458250 w 458250"/>
                    <a:gd name="connsiteY1" fmla="*/ 0 h 330086"/>
                    <a:gd name="connsiteX2" fmla="*/ 292029 w 458250"/>
                    <a:gd name="connsiteY2" fmla="*/ 261862 h 330086"/>
                    <a:gd name="connsiteX3" fmla="*/ 51154 w 458250"/>
                    <a:gd name="connsiteY3" fmla="*/ 330086 h 330086"/>
                    <a:gd name="connsiteX4" fmla="*/ 0 w 458250"/>
                    <a:gd name="connsiteY4" fmla="*/ 259452 h 330086"/>
                    <a:gd name="connsiteX5" fmla="*/ 213998 w 458250"/>
                    <a:gd name="connsiteY5" fmla="*/ 211022 h 330086"/>
                    <a:gd name="connsiteX6" fmla="*/ 283915 w 458250"/>
                    <a:gd name="connsiteY6" fmla="*/ 25636 h 330086"/>
                    <a:gd name="connsiteX0" fmla="*/ 412787 w 587122"/>
                    <a:gd name="connsiteY0" fmla="*/ 25636 h 330086"/>
                    <a:gd name="connsiteX1" fmla="*/ 587122 w 587122"/>
                    <a:gd name="connsiteY1" fmla="*/ 0 h 330086"/>
                    <a:gd name="connsiteX2" fmla="*/ 420901 w 587122"/>
                    <a:gd name="connsiteY2" fmla="*/ 261862 h 330086"/>
                    <a:gd name="connsiteX3" fmla="*/ 180026 w 587122"/>
                    <a:gd name="connsiteY3" fmla="*/ 330086 h 330086"/>
                    <a:gd name="connsiteX4" fmla="*/ 0 w 587122"/>
                    <a:gd name="connsiteY4" fmla="*/ 286638 h 330086"/>
                    <a:gd name="connsiteX5" fmla="*/ 342870 w 587122"/>
                    <a:gd name="connsiteY5" fmla="*/ 211022 h 330086"/>
                    <a:gd name="connsiteX6" fmla="*/ 412787 w 587122"/>
                    <a:gd name="connsiteY6" fmla="*/ 25636 h 330086"/>
                    <a:gd name="connsiteX0" fmla="*/ 412787 w 587122"/>
                    <a:gd name="connsiteY0" fmla="*/ 25636 h 365651"/>
                    <a:gd name="connsiteX1" fmla="*/ 587122 w 587122"/>
                    <a:gd name="connsiteY1" fmla="*/ 0 h 365651"/>
                    <a:gd name="connsiteX2" fmla="*/ 420901 w 587122"/>
                    <a:gd name="connsiteY2" fmla="*/ 261862 h 365651"/>
                    <a:gd name="connsiteX3" fmla="*/ 42246 w 587122"/>
                    <a:gd name="connsiteY3" fmla="*/ 365650 h 365651"/>
                    <a:gd name="connsiteX4" fmla="*/ 0 w 587122"/>
                    <a:gd name="connsiteY4" fmla="*/ 286638 h 365651"/>
                    <a:gd name="connsiteX5" fmla="*/ 342870 w 587122"/>
                    <a:gd name="connsiteY5" fmla="*/ 211022 h 365651"/>
                    <a:gd name="connsiteX6" fmla="*/ 412787 w 587122"/>
                    <a:gd name="connsiteY6" fmla="*/ 25636 h 365651"/>
                    <a:gd name="connsiteX0" fmla="*/ 412787 w 587122"/>
                    <a:gd name="connsiteY0" fmla="*/ 25636 h 365650"/>
                    <a:gd name="connsiteX1" fmla="*/ 587122 w 587122"/>
                    <a:gd name="connsiteY1" fmla="*/ 0 h 365650"/>
                    <a:gd name="connsiteX2" fmla="*/ 389977 w 587122"/>
                    <a:gd name="connsiteY2" fmla="*/ 311090 h 365650"/>
                    <a:gd name="connsiteX3" fmla="*/ 42246 w 587122"/>
                    <a:gd name="connsiteY3" fmla="*/ 365650 h 365650"/>
                    <a:gd name="connsiteX4" fmla="*/ 0 w 587122"/>
                    <a:gd name="connsiteY4" fmla="*/ 286638 h 365650"/>
                    <a:gd name="connsiteX5" fmla="*/ 342870 w 587122"/>
                    <a:gd name="connsiteY5" fmla="*/ 211022 h 365650"/>
                    <a:gd name="connsiteX6" fmla="*/ 412787 w 587122"/>
                    <a:gd name="connsiteY6" fmla="*/ 25636 h 365650"/>
                    <a:gd name="connsiteX0" fmla="*/ 370876 w 545211"/>
                    <a:gd name="connsiteY0" fmla="*/ 25636 h 365650"/>
                    <a:gd name="connsiteX1" fmla="*/ 545211 w 545211"/>
                    <a:gd name="connsiteY1" fmla="*/ 0 h 365650"/>
                    <a:gd name="connsiteX2" fmla="*/ 348066 w 545211"/>
                    <a:gd name="connsiteY2" fmla="*/ 311090 h 365650"/>
                    <a:gd name="connsiteX3" fmla="*/ 335 w 545211"/>
                    <a:gd name="connsiteY3" fmla="*/ 365650 h 365650"/>
                    <a:gd name="connsiteX4" fmla="*/ 0 w 545211"/>
                    <a:gd name="connsiteY4" fmla="*/ 274085 h 365650"/>
                    <a:gd name="connsiteX5" fmla="*/ 300959 w 545211"/>
                    <a:gd name="connsiteY5" fmla="*/ 211022 h 365650"/>
                    <a:gd name="connsiteX6" fmla="*/ 370876 w 545211"/>
                    <a:gd name="connsiteY6" fmla="*/ 25636 h 365650"/>
                    <a:gd name="connsiteX0" fmla="*/ 370876 w 545211"/>
                    <a:gd name="connsiteY0" fmla="*/ 25636 h 350995"/>
                    <a:gd name="connsiteX1" fmla="*/ 545211 w 545211"/>
                    <a:gd name="connsiteY1" fmla="*/ 0 h 350995"/>
                    <a:gd name="connsiteX2" fmla="*/ 348066 w 545211"/>
                    <a:gd name="connsiteY2" fmla="*/ 311090 h 350995"/>
                    <a:gd name="connsiteX3" fmla="*/ 30198 w 545211"/>
                    <a:gd name="connsiteY3" fmla="*/ 350995 h 350995"/>
                    <a:gd name="connsiteX4" fmla="*/ 0 w 545211"/>
                    <a:gd name="connsiteY4" fmla="*/ 274085 h 350995"/>
                    <a:gd name="connsiteX5" fmla="*/ 300959 w 545211"/>
                    <a:gd name="connsiteY5" fmla="*/ 211022 h 350995"/>
                    <a:gd name="connsiteX6" fmla="*/ 370876 w 545211"/>
                    <a:gd name="connsiteY6" fmla="*/ 25636 h 3509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5211" h="350995">
                      <a:moveTo>
                        <a:pt x="370876" y="25636"/>
                      </a:moveTo>
                      <a:lnTo>
                        <a:pt x="545211" y="0"/>
                      </a:lnTo>
                      <a:lnTo>
                        <a:pt x="348066" y="311090"/>
                      </a:lnTo>
                      <a:lnTo>
                        <a:pt x="30198" y="350995"/>
                      </a:lnTo>
                      <a:cubicBezTo>
                        <a:pt x="30086" y="320473"/>
                        <a:pt x="112" y="304607"/>
                        <a:pt x="0" y="274085"/>
                      </a:cubicBezTo>
                      <a:lnTo>
                        <a:pt x="300959" y="211022"/>
                      </a:lnTo>
                      <a:lnTo>
                        <a:pt x="370876" y="25636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Rechteck 4"/>
                <p:cNvSpPr/>
                <p:nvPr/>
              </p:nvSpPr>
              <p:spPr>
                <a:xfrm rot="20599431" flipV="1">
                  <a:off x="2670980" y="2504575"/>
                  <a:ext cx="239131" cy="411969"/>
                </a:xfrm>
                <a:custGeom>
                  <a:avLst/>
                  <a:gdLst>
                    <a:gd name="connsiteX0" fmla="*/ 0 w 136669"/>
                    <a:gd name="connsiteY0" fmla="*/ 0 h 635987"/>
                    <a:gd name="connsiteX1" fmla="*/ 136669 w 136669"/>
                    <a:gd name="connsiteY1" fmla="*/ 0 h 635987"/>
                    <a:gd name="connsiteX2" fmla="*/ 136669 w 136669"/>
                    <a:gd name="connsiteY2" fmla="*/ 635987 h 635987"/>
                    <a:gd name="connsiteX3" fmla="*/ 0 w 136669"/>
                    <a:gd name="connsiteY3" fmla="*/ 635987 h 635987"/>
                    <a:gd name="connsiteX4" fmla="*/ 0 w 136669"/>
                    <a:gd name="connsiteY4" fmla="*/ 0 h 635987"/>
                    <a:gd name="connsiteX0" fmla="*/ 0 w 171373"/>
                    <a:gd name="connsiteY0" fmla="*/ 0 h 635987"/>
                    <a:gd name="connsiteX1" fmla="*/ 136669 w 171373"/>
                    <a:gd name="connsiteY1" fmla="*/ 0 h 635987"/>
                    <a:gd name="connsiteX2" fmla="*/ 171373 w 171373"/>
                    <a:gd name="connsiteY2" fmla="*/ 606996 h 635987"/>
                    <a:gd name="connsiteX3" fmla="*/ 0 w 171373"/>
                    <a:gd name="connsiteY3" fmla="*/ 635987 h 635987"/>
                    <a:gd name="connsiteX4" fmla="*/ 0 w 171373"/>
                    <a:gd name="connsiteY4" fmla="*/ 0 h 635987"/>
                    <a:gd name="connsiteX0" fmla="*/ 0 w 272077"/>
                    <a:gd name="connsiteY0" fmla="*/ 98349 h 635987"/>
                    <a:gd name="connsiteX1" fmla="*/ 237373 w 272077"/>
                    <a:gd name="connsiteY1" fmla="*/ 0 h 635987"/>
                    <a:gd name="connsiteX2" fmla="*/ 272077 w 272077"/>
                    <a:gd name="connsiteY2" fmla="*/ 606996 h 635987"/>
                    <a:gd name="connsiteX3" fmla="*/ 100704 w 272077"/>
                    <a:gd name="connsiteY3" fmla="*/ 635987 h 635987"/>
                    <a:gd name="connsiteX4" fmla="*/ 0 w 272077"/>
                    <a:gd name="connsiteY4" fmla="*/ 98349 h 635987"/>
                    <a:gd name="connsiteX0" fmla="*/ 0 w 272077"/>
                    <a:gd name="connsiteY0" fmla="*/ 38688 h 576326"/>
                    <a:gd name="connsiteX1" fmla="*/ 100286 w 272077"/>
                    <a:gd name="connsiteY1" fmla="*/ 0 h 576326"/>
                    <a:gd name="connsiteX2" fmla="*/ 272077 w 272077"/>
                    <a:gd name="connsiteY2" fmla="*/ 547335 h 576326"/>
                    <a:gd name="connsiteX3" fmla="*/ 100704 w 272077"/>
                    <a:gd name="connsiteY3" fmla="*/ 576326 h 576326"/>
                    <a:gd name="connsiteX4" fmla="*/ 0 w 272077"/>
                    <a:gd name="connsiteY4" fmla="*/ 38688 h 576326"/>
                    <a:gd name="connsiteX0" fmla="*/ 0 w 300517"/>
                    <a:gd name="connsiteY0" fmla="*/ 47208 h 576326"/>
                    <a:gd name="connsiteX1" fmla="*/ 128726 w 300517"/>
                    <a:gd name="connsiteY1" fmla="*/ 0 h 576326"/>
                    <a:gd name="connsiteX2" fmla="*/ 300517 w 300517"/>
                    <a:gd name="connsiteY2" fmla="*/ 547335 h 576326"/>
                    <a:gd name="connsiteX3" fmla="*/ 129144 w 300517"/>
                    <a:gd name="connsiteY3" fmla="*/ 576326 h 576326"/>
                    <a:gd name="connsiteX4" fmla="*/ 0 w 300517"/>
                    <a:gd name="connsiteY4" fmla="*/ 47208 h 576326"/>
                    <a:gd name="connsiteX0" fmla="*/ 0 w 300517"/>
                    <a:gd name="connsiteY0" fmla="*/ 43825 h 572943"/>
                    <a:gd name="connsiteX1" fmla="*/ 55360 w 300517"/>
                    <a:gd name="connsiteY1" fmla="*/ 0 h 572943"/>
                    <a:gd name="connsiteX2" fmla="*/ 300517 w 300517"/>
                    <a:gd name="connsiteY2" fmla="*/ 543952 h 572943"/>
                    <a:gd name="connsiteX3" fmla="*/ 129144 w 300517"/>
                    <a:gd name="connsiteY3" fmla="*/ 572943 h 572943"/>
                    <a:gd name="connsiteX4" fmla="*/ 0 w 300517"/>
                    <a:gd name="connsiteY4" fmla="*/ 43825 h 572943"/>
                    <a:gd name="connsiteX0" fmla="*/ 0 w 291420"/>
                    <a:gd name="connsiteY0" fmla="*/ 43825 h 572943"/>
                    <a:gd name="connsiteX1" fmla="*/ 55360 w 291420"/>
                    <a:gd name="connsiteY1" fmla="*/ 0 h 572943"/>
                    <a:gd name="connsiteX2" fmla="*/ 291420 w 291420"/>
                    <a:gd name="connsiteY2" fmla="*/ 534279 h 572943"/>
                    <a:gd name="connsiteX3" fmla="*/ 129144 w 291420"/>
                    <a:gd name="connsiteY3" fmla="*/ 572943 h 572943"/>
                    <a:gd name="connsiteX4" fmla="*/ 0 w 291420"/>
                    <a:gd name="connsiteY4" fmla="*/ 43825 h 572943"/>
                    <a:gd name="connsiteX0" fmla="*/ 0 w 291420"/>
                    <a:gd name="connsiteY0" fmla="*/ 43825 h 572943"/>
                    <a:gd name="connsiteX1" fmla="*/ 55360 w 291420"/>
                    <a:gd name="connsiteY1" fmla="*/ 0 h 572943"/>
                    <a:gd name="connsiteX2" fmla="*/ 203105 w 291420"/>
                    <a:gd name="connsiteY2" fmla="*/ 321590 h 572943"/>
                    <a:gd name="connsiteX3" fmla="*/ 291420 w 291420"/>
                    <a:gd name="connsiteY3" fmla="*/ 534279 h 572943"/>
                    <a:gd name="connsiteX4" fmla="*/ 129144 w 291420"/>
                    <a:gd name="connsiteY4" fmla="*/ 572943 h 572943"/>
                    <a:gd name="connsiteX5" fmla="*/ 0 w 291420"/>
                    <a:gd name="connsiteY5" fmla="*/ 43825 h 572943"/>
                    <a:gd name="connsiteX0" fmla="*/ 0 w 291420"/>
                    <a:gd name="connsiteY0" fmla="*/ 43825 h 572943"/>
                    <a:gd name="connsiteX1" fmla="*/ 55360 w 291420"/>
                    <a:gd name="connsiteY1" fmla="*/ 0 h 572943"/>
                    <a:gd name="connsiteX2" fmla="*/ 203105 w 291420"/>
                    <a:gd name="connsiteY2" fmla="*/ 321590 h 572943"/>
                    <a:gd name="connsiteX3" fmla="*/ 291420 w 291420"/>
                    <a:gd name="connsiteY3" fmla="*/ 534279 h 572943"/>
                    <a:gd name="connsiteX4" fmla="*/ 129144 w 291420"/>
                    <a:gd name="connsiteY4" fmla="*/ 572943 h 572943"/>
                    <a:gd name="connsiteX5" fmla="*/ 54871 w 291420"/>
                    <a:gd name="connsiteY5" fmla="*/ 303197 h 572943"/>
                    <a:gd name="connsiteX6" fmla="*/ 0 w 291420"/>
                    <a:gd name="connsiteY6" fmla="*/ 43825 h 572943"/>
                    <a:gd name="connsiteX0" fmla="*/ 0 w 407397"/>
                    <a:gd name="connsiteY0" fmla="*/ 43825 h 572943"/>
                    <a:gd name="connsiteX1" fmla="*/ 55360 w 407397"/>
                    <a:gd name="connsiteY1" fmla="*/ 0 h 572943"/>
                    <a:gd name="connsiteX2" fmla="*/ 407397 w 407397"/>
                    <a:gd name="connsiteY2" fmla="*/ 317482 h 572943"/>
                    <a:gd name="connsiteX3" fmla="*/ 291420 w 407397"/>
                    <a:gd name="connsiteY3" fmla="*/ 534279 h 572943"/>
                    <a:gd name="connsiteX4" fmla="*/ 129144 w 407397"/>
                    <a:gd name="connsiteY4" fmla="*/ 572943 h 572943"/>
                    <a:gd name="connsiteX5" fmla="*/ 54871 w 407397"/>
                    <a:gd name="connsiteY5" fmla="*/ 303197 h 572943"/>
                    <a:gd name="connsiteX6" fmla="*/ 0 w 407397"/>
                    <a:gd name="connsiteY6" fmla="*/ 43825 h 572943"/>
                    <a:gd name="connsiteX0" fmla="*/ 0 w 407397"/>
                    <a:gd name="connsiteY0" fmla="*/ 0 h 529118"/>
                    <a:gd name="connsiteX1" fmla="*/ 208786 w 407397"/>
                    <a:gd name="connsiteY1" fmla="*/ 87192 h 529118"/>
                    <a:gd name="connsiteX2" fmla="*/ 407397 w 407397"/>
                    <a:gd name="connsiteY2" fmla="*/ 273657 h 529118"/>
                    <a:gd name="connsiteX3" fmla="*/ 291420 w 407397"/>
                    <a:gd name="connsiteY3" fmla="*/ 490454 h 529118"/>
                    <a:gd name="connsiteX4" fmla="*/ 129144 w 407397"/>
                    <a:gd name="connsiteY4" fmla="*/ 529118 h 529118"/>
                    <a:gd name="connsiteX5" fmla="*/ 54871 w 407397"/>
                    <a:gd name="connsiteY5" fmla="*/ 259372 h 529118"/>
                    <a:gd name="connsiteX6" fmla="*/ 0 w 407397"/>
                    <a:gd name="connsiteY6" fmla="*/ 0 h 529118"/>
                    <a:gd name="connsiteX0" fmla="*/ 49837 w 352526"/>
                    <a:gd name="connsiteY0" fmla="*/ 52711 h 441926"/>
                    <a:gd name="connsiteX1" fmla="*/ 153915 w 352526"/>
                    <a:gd name="connsiteY1" fmla="*/ 0 h 441926"/>
                    <a:gd name="connsiteX2" fmla="*/ 352526 w 352526"/>
                    <a:gd name="connsiteY2" fmla="*/ 186465 h 441926"/>
                    <a:gd name="connsiteX3" fmla="*/ 236549 w 352526"/>
                    <a:gd name="connsiteY3" fmla="*/ 403262 h 441926"/>
                    <a:gd name="connsiteX4" fmla="*/ 74273 w 352526"/>
                    <a:gd name="connsiteY4" fmla="*/ 441926 h 441926"/>
                    <a:gd name="connsiteX5" fmla="*/ 0 w 352526"/>
                    <a:gd name="connsiteY5" fmla="*/ 172180 h 441926"/>
                    <a:gd name="connsiteX6" fmla="*/ 49837 w 352526"/>
                    <a:gd name="connsiteY6" fmla="*/ 52711 h 441926"/>
                    <a:gd name="connsiteX0" fmla="*/ 49837 w 352526"/>
                    <a:gd name="connsiteY0" fmla="*/ 137064 h 526279"/>
                    <a:gd name="connsiteX1" fmla="*/ 111520 w 352526"/>
                    <a:gd name="connsiteY1" fmla="*/ 0 h 526279"/>
                    <a:gd name="connsiteX2" fmla="*/ 352526 w 352526"/>
                    <a:gd name="connsiteY2" fmla="*/ 270818 h 526279"/>
                    <a:gd name="connsiteX3" fmla="*/ 236549 w 352526"/>
                    <a:gd name="connsiteY3" fmla="*/ 487615 h 526279"/>
                    <a:gd name="connsiteX4" fmla="*/ 74273 w 352526"/>
                    <a:gd name="connsiteY4" fmla="*/ 526279 h 526279"/>
                    <a:gd name="connsiteX5" fmla="*/ 0 w 352526"/>
                    <a:gd name="connsiteY5" fmla="*/ 256533 h 526279"/>
                    <a:gd name="connsiteX6" fmla="*/ 49837 w 352526"/>
                    <a:gd name="connsiteY6" fmla="*/ 137064 h 526279"/>
                    <a:gd name="connsiteX0" fmla="*/ 35206 w 352526"/>
                    <a:gd name="connsiteY0" fmla="*/ 50104 h 526279"/>
                    <a:gd name="connsiteX1" fmla="*/ 111520 w 352526"/>
                    <a:gd name="connsiteY1" fmla="*/ 0 h 526279"/>
                    <a:gd name="connsiteX2" fmla="*/ 352526 w 352526"/>
                    <a:gd name="connsiteY2" fmla="*/ 270818 h 526279"/>
                    <a:gd name="connsiteX3" fmla="*/ 236549 w 352526"/>
                    <a:gd name="connsiteY3" fmla="*/ 487615 h 526279"/>
                    <a:gd name="connsiteX4" fmla="*/ 74273 w 352526"/>
                    <a:gd name="connsiteY4" fmla="*/ 526279 h 526279"/>
                    <a:gd name="connsiteX5" fmla="*/ 0 w 352526"/>
                    <a:gd name="connsiteY5" fmla="*/ 256533 h 526279"/>
                    <a:gd name="connsiteX6" fmla="*/ 35206 w 352526"/>
                    <a:gd name="connsiteY6" fmla="*/ 50104 h 526279"/>
                    <a:gd name="connsiteX0" fmla="*/ 0 w 317320"/>
                    <a:gd name="connsiteY0" fmla="*/ 50104 h 526279"/>
                    <a:gd name="connsiteX1" fmla="*/ 76314 w 317320"/>
                    <a:gd name="connsiteY1" fmla="*/ 0 h 526279"/>
                    <a:gd name="connsiteX2" fmla="*/ 317320 w 317320"/>
                    <a:gd name="connsiteY2" fmla="*/ 270818 h 526279"/>
                    <a:gd name="connsiteX3" fmla="*/ 201343 w 317320"/>
                    <a:gd name="connsiteY3" fmla="*/ 487615 h 526279"/>
                    <a:gd name="connsiteX4" fmla="*/ 39067 w 317320"/>
                    <a:gd name="connsiteY4" fmla="*/ 526279 h 526279"/>
                    <a:gd name="connsiteX5" fmla="*/ 215174 w 317320"/>
                    <a:gd name="connsiteY5" fmla="*/ 272872 h 526279"/>
                    <a:gd name="connsiteX6" fmla="*/ 0 w 317320"/>
                    <a:gd name="connsiteY6" fmla="*/ 50104 h 526279"/>
                    <a:gd name="connsiteX0" fmla="*/ 0 w 317320"/>
                    <a:gd name="connsiteY0" fmla="*/ 37455 h 513630"/>
                    <a:gd name="connsiteX1" fmla="*/ 262788 w 317320"/>
                    <a:gd name="connsiteY1" fmla="*/ -1 h 513630"/>
                    <a:gd name="connsiteX2" fmla="*/ 317320 w 317320"/>
                    <a:gd name="connsiteY2" fmla="*/ 258169 h 513630"/>
                    <a:gd name="connsiteX3" fmla="*/ 201343 w 317320"/>
                    <a:gd name="connsiteY3" fmla="*/ 474966 h 513630"/>
                    <a:gd name="connsiteX4" fmla="*/ 39067 w 317320"/>
                    <a:gd name="connsiteY4" fmla="*/ 513630 h 513630"/>
                    <a:gd name="connsiteX5" fmla="*/ 215174 w 317320"/>
                    <a:gd name="connsiteY5" fmla="*/ 260223 h 513630"/>
                    <a:gd name="connsiteX6" fmla="*/ 0 w 317320"/>
                    <a:gd name="connsiteY6" fmla="*/ 37455 h 513630"/>
                    <a:gd name="connsiteX0" fmla="*/ 141131 w 278253"/>
                    <a:gd name="connsiteY0" fmla="*/ 29147 h 513631"/>
                    <a:gd name="connsiteX1" fmla="*/ 223721 w 278253"/>
                    <a:gd name="connsiteY1" fmla="*/ 0 h 513631"/>
                    <a:gd name="connsiteX2" fmla="*/ 278253 w 278253"/>
                    <a:gd name="connsiteY2" fmla="*/ 258170 h 513631"/>
                    <a:gd name="connsiteX3" fmla="*/ 162276 w 278253"/>
                    <a:gd name="connsiteY3" fmla="*/ 474967 h 513631"/>
                    <a:gd name="connsiteX4" fmla="*/ 0 w 278253"/>
                    <a:gd name="connsiteY4" fmla="*/ 513631 h 513631"/>
                    <a:gd name="connsiteX5" fmla="*/ 176107 w 278253"/>
                    <a:gd name="connsiteY5" fmla="*/ 260224 h 513631"/>
                    <a:gd name="connsiteX6" fmla="*/ 141131 w 278253"/>
                    <a:gd name="connsiteY6" fmla="*/ 29147 h 513631"/>
                    <a:gd name="connsiteX0" fmla="*/ 141131 w 299208"/>
                    <a:gd name="connsiteY0" fmla="*/ 29147 h 513631"/>
                    <a:gd name="connsiteX1" fmla="*/ 223721 w 299208"/>
                    <a:gd name="connsiteY1" fmla="*/ 0 h 513631"/>
                    <a:gd name="connsiteX2" fmla="*/ 299208 w 299208"/>
                    <a:gd name="connsiteY2" fmla="*/ 251892 h 513631"/>
                    <a:gd name="connsiteX3" fmla="*/ 162276 w 299208"/>
                    <a:gd name="connsiteY3" fmla="*/ 474967 h 513631"/>
                    <a:gd name="connsiteX4" fmla="*/ 0 w 299208"/>
                    <a:gd name="connsiteY4" fmla="*/ 513631 h 513631"/>
                    <a:gd name="connsiteX5" fmla="*/ 176107 w 299208"/>
                    <a:gd name="connsiteY5" fmla="*/ 260224 h 513631"/>
                    <a:gd name="connsiteX6" fmla="*/ 141131 w 299208"/>
                    <a:gd name="connsiteY6" fmla="*/ 29147 h 513631"/>
                    <a:gd name="connsiteX0" fmla="*/ 141131 w 299208"/>
                    <a:gd name="connsiteY0" fmla="*/ 29147 h 513631"/>
                    <a:gd name="connsiteX1" fmla="*/ 223721 w 299208"/>
                    <a:gd name="connsiteY1" fmla="*/ 0 h 513631"/>
                    <a:gd name="connsiteX2" fmla="*/ 299208 w 299208"/>
                    <a:gd name="connsiteY2" fmla="*/ 251892 h 513631"/>
                    <a:gd name="connsiteX3" fmla="*/ 162276 w 299208"/>
                    <a:gd name="connsiteY3" fmla="*/ 474967 h 513631"/>
                    <a:gd name="connsiteX4" fmla="*/ 0 w 299208"/>
                    <a:gd name="connsiteY4" fmla="*/ 513631 h 513631"/>
                    <a:gd name="connsiteX5" fmla="*/ 187647 w 299208"/>
                    <a:gd name="connsiteY5" fmla="*/ 222512 h 513631"/>
                    <a:gd name="connsiteX6" fmla="*/ 141131 w 299208"/>
                    <a:gd name="connsiteY6" fmla="*/ 29147 h 513631"/>
                    <a:gd name="connsiteX0" fmla="*/ 141131 w 301772"/>
                    <a:gd name="connsiteY0" fmla="*/ 35401 h 519885"/>
                    <a:gd name="connsiteX1" fmla="*/ 301772 w 301772"/>
                    <a:gd name="connsiteY1" fmla="*/ 0 h 519885"/>
                    <a:gd name="connsiteX2" fmla="*/ 299208 w 301772"/>
                    <a:gd name="connsiteY2" fmla="*/ 258146 h 519885"/>
                    <a:gd name="connsiteX3" fmla="*/ 162276 w 301772"/>
                    <a:gd name="connsiteY3" fmla="*/ 481221 h 519885"/>
                    <a:gd name="connsiteX4" fmla="*/ 0 w 301772"/>
                    <a:gd name="connsiteY4" fmla="*/ 519885 h 519885"/>
                    <a:gd name="connsiteX5" fmla="*/ 187647 w 301772"/>
                    <a:gd name="connsiteY5" fmla="*/ 228766 h 519885"/>
                    <a:gd name="connsiteX6" fmla="*/ 141131 w 301772"/>
                    <a:gd name="connsiteY6" fmla="*/ 35401 h 519885"/>
                    <a:gd name="connsiteX0" fmla="*/ 211336 w 301772"/>
                    <a:gd name="connsiteY0" fmla="*/ 2952 h 519885"/>
                    <a:gd name="connsiteX1" fmla="*/ 301772 w 301772"/>
                    <a:gd name="connsiteY1" fmla="*/ 0 h 519885"/>
                    <a:gd name="connsiteX2" fmla="*/ 299208 w 301772"/>
                    <a:gd name="connsiteY2" fmla="*/ 258146 h 519885"/>
                    <a:gd name="connsiteX3" fmla="*/ 162276 w 301772"/>
                    <a:gd name="connsiteY3" fmla="*/ 481221 h 519885"/>
                    <a:gd name="connsiteX4" fmla="*/ 0 w 301772"/>
                    <a:gd name="connsiteY4" fmla="*/ 519885 h 519885"/>
                    <a:gd name="connsiteX5" fmla="*/ 187647 w 301772"/>
                    <a:gd name="connsiteY5" fmla="*/ 228766 h 519885"/>
                    <a:gd name="connsiteX6" fmla="*/ 211336 w 301772"/>
                    <a:gd name="connsiteY6" fmla="*/ 2952 h 5198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1772" h="519885">
                      <a:moveTo>
                        <a:pt x="211336" y="2952"/>
                      </a:moveTo>
                      <a:lnTo>
                        <a:pt x="301772" y="0"/>
                      </a:lnTo>
                      <a:cubicBezTo>
                        <a:pt x="300917" y="86049"/>
                        <a:pt x="300063" y="172097"/>
                        <a:pt x="299208" y="258146"/>
                      </a:cubicBezTo>
                      <a:lnTo>
                        <a:pt x="162276" y="481221"/>
                      </a:lnTo>
                      <a:lnTo>
                        <a:pt x="0" y="519885"/>
                      </a:lnTo>
                      <a:lnTo>
                        <a:pt x="187647" y="228766"/>
                      </a:lnTo>
                      <a:lnTo>
                        <a:pt x="211336" y="295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Rechteck 5"/>
                <p:cNvSpPr/>
                <p:nvPr/>
              </p:nvSpPr>
              <p:spPr>
                <a:xfrm flipV="1">
                  <a:off x="2517739" y="2168156"/>
                  <a:ext cx="233123" cy="363153"/>
                </a:xfrm>
                <a:custGeom>
                  <a:avLst/>
                  <a:gdLst>
                    <a:gd name="connsiteX0" fmla="*/ 0 w 261533"/>
                    <a:gd name="connsiteY0" fmla="*/ 0 h 635987"/>
                    <a:gd name="connsiteX1" fmla="*/ 261533 w 261533"/>
                    <a:gd name="connsiteY1" fmla="*/ 0 h 635987"/>
                    <a:gd name="connsiteX2" fmla="*/ 261533 w 261533"/>
                    <a:gd name="connsiteY2" fmla="*/ 635987 h 635987"/>
                    <a:gd name="connsiteX3" fmla="*/ 0 w 261533"/>
                    <a:gd name="connsiteY3" fmla="*/ 635987 h 635987"/>
                    <a:gd name="connsiteX4" fmla="*/ 0 w 261533"/>
                    <a:gd name="connsiteY4" fmla="*/ 0 h 635987"/>
                    <a:gd name="connsiteX0" fmla="*/ 0 w 344661"/>
                    <a:gd name="connsiteY0" fmla="*/ 0 h 635987"/>
                    <a:gd name="connsiteX1" fmla="*/ 344661 w 344661"/>
                    <a:gd name="connsiteY1" fmla="*/ 0 h 635987"/>
                    <a:gd name="connsiteX2" fmla="*/ 344661 w 344661"/>
                    <a:gd name="connsiteY2" fmla="*/ 635987 h 635987"/>
                    <a:gd name="connsiteX3" fmla="*/ 83128 w 344661"/>
                    <a:gd name="connsiteY3" fmla="*/ 635987 h 635987"/>
                    <a:gd name="connsiteX4" fmla="*/ 0 w 344661"/>
                    <a:gd name="connsiteY4" fmla="*/ 0 h 635987"/>
                    <a:gd name="connsiteX0" fmla="*/ 0 w 398100"/>
                    <a:gd name="connsiteY0" fmla="*/ 0 h 635987"/>
                    <a:gd name="connsiteX1" fmla="*/ 398100 w 398100"/>
                    <a:gd name="connsiteY1" fmla="*/ 0 h 635987"/>
                    <a:gd name="connsiteX2" fmla="*/ 344661 w 398100"/>
                    <a:gd name="connsiteY2" fmla="*/ 635987 h 635987"/>
                    <a:gd name="connsiteX3" fmla="*/ 83128 w 398100"/>
                    <a:gd name="connsiteY3" fmla="*/ 635987 h 635987"/>
                    <a:gd name="connsiteX4" fmla="*/ 0 w 398100"/>
                    <a:gd name="connsiteY4" fmla="*/ 0 h 635987"/>
                    <a:gd name="connsiteX0" fmla="*/ 0 w 398100"/>
                    <a:gd name="connsiteY0" fmla="*/ 0 h 635987"/>
                    <a:gd name="connsiteX1" fmla="*/ 398100 w 398100"/>
                    <a:gd name="connsiteY1" fmla="*/ 0 h 635987"/>
                    <a:gd name="connsiteX2" fmla="*/ 344661 w 398100"/>
                    <a:gd name="connsiteY2" fmla="*/ 635987 h 635987"/>
                    <a:gd name="connsiteX3" fmla="*/ 106879 w 398100"/>
                    <a:gd name="connsiteY3" fmla="*/ 629551 h 635987"/>
                    <a:gd name="connsiteX4" fmla="*/ 0 w 398100"/>
                    <a:gd name="connsiteY4" fmla="*/ 0 h 635987"/>
                    <a:gd name="connsiteX0" fmla="*/ 0 w 398100"/>
                    <a:gd name="connsiteY0" fmla="*/ 0 h 629551"/>
                    <a:gd name="connsiteX1" fmla="*/ 398100 w 398100"/>
                    <a:gd name="connsiteY1" fmla="*/ 0 h 629551"/>
                    <a:gd name="connsiteX2" fmla="*/ 326848 w 398100"/>
                    <a:gd name="connsiteY2" fmla="*/ 616677 h 629551"/>
                    <a:gd name="connsiteX3" fmla="*/ 106879 w 398100"/>
                    <a:gd name="connsiteY3" fmla="*/ 629551 h 629551"/>
                    <a:gd name="connsiteX4" fmla="*/ 0 w 398100"/>
                    <a:gd name="connsiteY4" fmla="*/ 0 h 629551"/>
                    <a:gd name="connsiteX0" fmla="*/ 0 w 294191"/>
                    <a:gd name="connsiteY0" fmla="*/ 0 h 629551"/>
                    <a:gd name="connsiteX1" fmla="*/ 294191 w 294191"/>
                    <a:gd name="connsiteY1" fmla="*/ 0 h 629551"/>
                    <a:gd name="connsiteX2" fmla="*/ 222939 w 294191"/>
                    <a:gd name="connsiteY2" fmla="*/ 616677 h 629551"/>
                    <a:gd name="connsiteX3" fmla="*/ 2970 w 294191"/>
                    <a:gd name="connsiteY3" fmla="*/ 629551 h 629551"/>
                    <a:gd name="connsiteX4" fmla="*/ 0 w 294191"/>
                    <a:gd name="connsiteY4" fmla="*/ 0 h 6295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4191" h="629551">
                      <a:moveTo>
                        <a:pt x="0" y="0"/>
                      </a:moveTo>
                      <a:lnTo>
                        <a:pt x="294191" y="0"/>
                      </a:lnTo>
                      <a:lnTo>
                        <a:pt x="222939" y="616677"/>
                      </a:lnTo>
                      <a:lnTo>
                        <a:pt x="2970" y="62955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Ellipse 248"/>
                <p:cNvSpPr/>
                <p:nvPr/>
              </p:nvSpPr>
              <p:spPr>
                <a:xfrm>
                  <a:off x="2541368" y="1953823"/>
                  <a:ext cx="153248" cy="21011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Ellipse 249"/>
                <p:cNvSpPr/>
                <p:nvPr/>
              </p:nvSpPr>
              <p:spPr>
                <a:xfrm rot="7062753">
                  <a:off x="2082542" y="2681045"/>
                  <a:ext cx="157732" cy="5486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Ellipse 250"/>
                <p:cNvSpPr/>
                <p:nvPr/>
              </p:nvSpPr>
              <p:spPr>
                <a:xfrm>
                  <a:off x="2895238" y="2886928"/>
                  <a:ext cx="157732" cy="6233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Ellipse 251"/>
                <p:cNvSpPr/>
                <p:nvPr/>
              </p:nvSpPr>
              <p:spPr>
                <a:xfrm>
                  <a:off x="2437678" y="2430181"/>
                  <a:ext cx="57061" cy="713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Ellipse 252"/>
                <p:cNvSpPr/>
                <p:nvPr/>
              </p:nvSpPr>
              <p:spPr>
                <a:xfrm>
                  <a:off x="2912969" y="2318982"/>
                  <a:ext cx="57061" cy="71334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ihandform 253"/>
                <p:cNvSpPr/>
                <p:nvPr/>
              </p:nvSpPr>
              <p:spPr>
                <a:xfrm>
                  <a:off x="2327170" y="2171159"/>
                  <a:ext cx="203681" cy="286021"/>
                </a:xfrm>
                <a:custGeom>
                  <a:avLst/>
                  <a:gdLst>
                    <a:gd name="connsiteX0" fmla="*/ 186347 w 203681"/>
                    <a:gd name="connsiteY0" fmla="*/ 26002 h 307689"/>
                    <a:gd name="connsiteX1" fmla="*/ 104007 w 203681"/>
                    <a:gd name="connsiteY1" fmla="*/ 0 h 307689"/>
                    <a:gd name="connsiteX2" fmla="*/ 0 w 203681"/>
                    <a:gd name="connsiteY2" fmla="*/ 156011 h 307689"/>
                    <a:gd name="connsiteX3" fmla="*/ 99674 w 203681"/>
                    <a:gd name="connsiteY3" fmla="*/ 307689 h 307689"/>
                    <a:gd name="connsiteX4" fmla="*/ 143010 w 203681"/>
                    <a:gd name="connsiteY4" fmla="*/ 260019 h 307689"/>
                    <a:gd name="connsiteX5" fmla="*/ 95340 w 203681"/>
                    <a:gd name="connsiteY5" fmla="*/ 160345 h 307689"/>
                    <a:gd name="connsiteX6" fmla="*/ 203681 w 203681"/>
                    <a:gd name="connsiteY6" fmla="*/ 82339 h 307689"/>
                    <a:gd name="connsiteX7" fmla="*/ 186347 w 203681"/>
                    <a:gd name="connsiteY7" fmla="*/ 26002 h 307689"/>
                    <a:gd name="connsiteX0" fmla="*/ 216682 w 216682"/>
                    <a:gd name="connsiteY0" fmla="*/ 17335 h 307689"/>
                    <a:gd name="connsiteX1" fmla="*/ 104007 w 216682"/>
                    <a:gd name="connsiteY1" fmla="*/ 0 h 307689"/>
                    <a:gd name="connsiteX2" fmla="*/ 0 w 216682"/>
                    <a:gd name="connsiteY2" fmla="*/ 156011 h 307689"/>
                    <a:gd name="connsiteX3" fmla="*/ 99674 w 216682"/>
                    <a:gd name="connsiteY3" fmla="*/ 307689 h 307689"/>
                    <a:gd name="connsiteX4" fmla="*/ 143010 w 216682"/>
                    <a:gd name="connsiteY4" fmla="*/ 260019 h 307689"/>
                    <a:gd name="connsiteX5" fmla="*/ 95340 w 216682"/>
                    <a:gd name="connsiteY5" fmla="*/ 160345 h 307689"/>
                    <a:gd name="connsiteX6" fmla="*/ 203681 w 216682"/>
                    <a:gd name="connsiteY6" fmla="*/ 82339 h 307689"/>
                    <a:gd name="connsiteX7" fmla="*/ 216682 w 216682"/>
                    <a:gd name="connsiteY7" fmla="*/ 17335 h 307689"/>
                    <a:gd name="connsiteX0" fmla="*/ 216682 w 216682"/>
                    <a:gd name="connsiteY0" fmla="*/ 8668 h 299022"/>
                    <a:gd name="connsiteX1" fmla="*/ 138676 w 216682"/>
                    <a:gd name="connsiteY1" fmla="*/ 0 h 299022"/>
                    <a:gd name="connsiteX2" fmla="*/ 0 w 216682"/>
                    <a:gd name="connsiteY2" fmla="*/ 147344 h 299022"/>
                    <a:gd name="connsiteX3" fmla="*/ 99674 w 216682"/>
                    <a:gd name="connsiteY3" fmla="*/ 299022 h 299022"/>
                    <a:gd name="connsiteX4" fmla="*/ 143010 w 216682"/>
                    <a:gd name="connsiteY4" fmla="*/ 251352 h 299022"/>
                    <a:gd name="connsiteX5" fmla="*/ 95340 w 216682"/>
                    <a:gd name="connsiteY5" fmla="*/ 151678 h 299022"/>
                    <a:gd name="connsiteX6" fmla="*/ 203681 w 216682"/>
                    <a:gd name="connsiteY6" fmla="*/ 73672 h 299022"/>
                    <a:gd name="connsiteX7" fmla="*/ 216682 w 216682"/>
                    <a:gd name="connsiteY7" fmla="*/ 8668 h 299022"/>
                    <a:gd name="connsiteX0" fmla="*/ 216682 w 216682"/>
                    <a:gd name="connsiteY0" fmla="*/ 0 h 290354"/>
                    <a:gd name="connsiteX1" fmla="*/ 0 w 216682"/>
                    <a:gd name="connsiteY1" fmla="*/ 138676 h 290354"/>
                    <a:gd name="connsiteX2" fmla="*/ 99674 w 216682"/>
                    <a:gd name="connsiteY2" fmla="*/ 290354 h 290354"/>
                    <a:gd name="connsiteX3" fmla="*/ 143010 w 216682"/>
                    <a:gd name="connsiteY3" fmla="*/ 242684 h 290354"/>
                    <a:gd name="connsiteX4" fmla="*/ 95340 w 216682"/>
                    <a:gd name="connsiteY4" fmla="*/ 143010 h 290354"/>
                    <a:gd name="connsiteX5" fmla="*/ 203681 w 216682"/>
                    <a:gd name="connsiteY5" fmla="*/ 65004 h 290354"/>
                    <a:gd name="connsiteX6" fmla="*/ 216682 w 216682"/>
                    <a:gd name="connsiteY6" fmla="*/ 0 h 290354"/>
                    <a:gd name="connsiteX0" fmla="*/ 186347 w 203681"/>
                    <a:gd name="connsiteY0" fmla="*/ 0 h 286021"/>
                    <a:gd name="connsiteX1" fmla="*/ 0 w 203681"/>
                    <a:gd name="connsiteY1" fmla="*/ 134343 h 286021"/>
                    <a:gd name="connsiteX2" fmla="*/ 99674 w 203681"/>
                    <a:gd name="connsiteY2" fmla="*/ 286021 h 286021"/>
                    <a:gd name="connsiteX3" fmla="*/ 143010 w 203681"/>
                    <a:gd name="connsiteY3" fmla="*/ 238351 h 286021"/>
                    <a:gd name="connsiteX4" fmla="*/ 95340 w 203681"/>
                    <a:gd name="connsiteY4" fmla="*/ 138677 h 286021"/>
                    <a:gd name="connsiteX5" fmla="*/ 203681 w 203681"/>
                    <a:gd name="connsiteY5" fmla="*/ 60671 h 286021"/>
                    <a:gd name="connsiteX6" fmla="*/ 186347 w 203681"/>
                    <a:gd name="connsiteY6" fmla="*/ 0 h 2860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3681" h="286021">
                      <a:moveTo>
                        <a:pt x="186347" y="0"/>
                      </a:moveTo>
                      <a:lnTo>
                        <a:pt x="0" y="134343"/>
                      </a:lnTo>
                      <a:lnTo>
                        <a:pt x="99674" y="286021"/>
                      </a:lnTo>
                      <a:lnTo>
                        <a:pt x="143010" y="238351"/>
                      </a:lnTo>
                      <a:lnTo>
                        <a:pt x="95340" y="138677"/>
                      </a:lnTo>
                      <a:lnTo>
                        <a:pt x="203681" y="60671"/>
                      </a:lnTo>
                      <a:lnTo>
                        <a:pt x="186347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5" name="Freihandform 244"/>
              <p:cNvSpPr/>
              <p:nvPr/>
            </p:nvSpPr>
            <p:spPr>
              <a:xfrm rot="16841983">
                <a:off x="2682048" y="2126719"/>
                <a:ext cx="171695" cy="302348"/>
              </a:xfrm>
              <a:custGeom>
                <a:avLst/>
                <a:gdLst>
                  <a:gd name="connsiteX0" fmla="*/ 186347 w 203681"/>
                  <a:gd name="connsiteY0" fmla="*/ 26002 h 307689"/>
                  <a:gd name="connsiteX1" fmla="*/ 104007 w 203681"/>
                  <a:gd name="connsiteY1" fmla="*/ 0 h 307689"/>
                  <a:gd name="connsiteX2" fmla="*/ 0 w 203681"/>
                  <a:gd name="connsiteY2" fmla="*/ 156011 h 307689"/>
                  <a:gd name="connsiteX3" fmla="*/ 99674 w 203681"/>
                  <a:gd name="connsiteY3" fmla="*/ 307689 h 307689"/>
                  <a:gd name="connsiteX4" fmla="*/ 143010 w 203681"/>
                  <a:gd name="connsiteY4" fmla="*/ 260019 h 307689"/>
                  <a:gd name="connsiteX5" fmla="*/ 95340 w 203681"/>
                  <a:gd name="connsiteY5" fmla="*/ 160345 h 307689"/>
                  <a:gd name="connsiteX6" fmla="*/ 203681 w 203681"/>
                  <a:gd name="connsiteY6" fmla="*/ 82339 h 307689"/>
                  <a:gd name="connsiteX7" fmla="*/ 186347 w 203681"/>
                  <a:gd name="connsiteY7" fmla="*/ 26002 h 307689"/>
                  <a:gd name="connsiteX0" fmla="*/ 216682 w 216682"/>
                  <a:gd name="connsiteY0" fmla="*/ 17335 h 307689"/>
                  <a:gd name="connsiteX1" fmla="*/ 104007 w 216682"/>
                  <a:gd name="connsiteY1" fmla="*/ 0 h 307689"/>
                  <a:gd name="connsiteX2" fmla="*/ 0 w 216682"/>
                  <a:gd name="connsiteY2" fmla="*/ 156011 h 307689"/>
                  <a:gd name="connsiteX3" fmla="*/ 99674 w 216682"/>
                  <a:gd name="connsiteY3" fmla="*/ 307689 h 307689"/>
                  <a:gd name="connsiteX4" fmla="*/ 143010 w 216682"/>
                  <a:gd name="connsiteY4" fmla="*/ 260019 h 307689"/>
                  <a:gd name="connsiteX5" fmla="*/ 95340 w 216682"/>
                  <a:gd name="connsiteY5" fmla="*/ 160345 h 307689"/>
                  <a:gd name="connsiteX6" fmla="*/ 203681 w 216682"/>
                  <a:gd name="connsiteY6" fmla="*/ 82339 h 307689"/>
                  <a:gd name="connsiteX7" fmla="*/ 216682 w 216682"/>
                  <a:gd name="connsiteY7" fmla="*/ 17335 h 307689"/>
                  <a:gd name="connsiteX0" fmla="*/ 216682 w 216682"/>
                  <a:gd name="connsiteY0" fmla="*/ 8668 h 299022"/>
                  <a:gd name="connsiteX1" fmla="*/ 138676 w 216682"/>
                  <a:gd name="connsiteY1" fmla="*/ 0 h 299022"/>
                  <a:gd name="connsiteX2" fmla="*/ 0 w 216682"/>
                  <a:gd name="connsiteY2" fmla="*/ 147344 h 299022"/>
                  <a:gd name="connsiteX3" fmla="*/ 99674 w 216682"/>
                  <a:gd name="connsiteY3" fmla="*/ 299022 h 299022"/>
                  <a:gd name="connsiteX4" fmla="*/ 143010 w 216682"/>
                  <a:gd name="connsiteY4" fmla="*/ 251352 h 299022"/>
                  <a:gd name="connsiteX5" fmla="*/ 95340 w 216682"/>
                  <a:gd name="connsiteY5" fmla="*/ 151678 h 299022"/>
                  <a:gd name="connsiteX6" fmla="*/ 203681 w 216682"/>
                  <a:gd name="connsiteY6" fmla="*/ 73672 h 299022"/>
                  <a:gd name="connsiteX7" fmla="*/ 216682 w 216682"/>
                  <a:gd name="connsiteY7" fmla="*/ 8668 h 299022"/>
                  <a:gd name="connsiteX0" fmla="*/ 216682 w 216682"/>
                  <a:gd name="connsiteY0" fmla="*/ 0 h 290354"/>
                  <a:gd name="connsiteX1" fmla="*/ 0 w 216682"/>
                  <a:gd name="connsiteY1" fmla="*/ 138676 h 290354"/>
                  <a:gd name="connsiteX2" fmla="*/ 99674 w 216682"/>
                  <a:gd name="connsiteY2" fmla="*/ 290354 h 290354"/>
                  <a:gd name="connsiteX3" fmla="*/ 143010 w 216682"/>
                  <a:gd name="connsiteY3" fmla="*/ 242684 h 290354"/>
                  <a:gd name="connsiteX4" fmla="*/ 95340 w 216682"/>
                  <a:gd name="connsiteY4" fmla="*/ 143010 h 290354"/>
                  <a:gd name="connsiteX5" fmla="*/ 203681 w 216682"/>
                  <a:gd name="connsiteY5" fmla="*/ 65004 h 290354"/>
                  <a:gd name="connsiteX6" fmla="*/ 216682 w 216682"/>
                  <a:gd name="connsiteY6" fmla="*/ 0 h 290354"/>
                  <a:gd name="connsiteX0" fmla="*/ 186347 w 203681"/>
                  <a:gd name="connsiteY0" fmla="*/ 0 h 286021"/>
                  <a:gd name="connsiteX1" fmla="*/ 0 w 203681"/>
                  <a:gd name="connsiteY1" fmla="*/ 134343 h 286021"/>
                  <a:gd name="connsiteX2" fmla="*/ 99674 w 203681"/>
                  <a:gd name="connsiteY2" fmla="*/ 286021 h 286021"/>
                  <a:gd name="connsiteX3" fmla="*/ 143010 w 203681"/>
                  <a:gd name="connsiteY3" fmla="*/ 238351 h 286021"/>
                  <a:gd name="connsiteX4" fmla="*/ 95340 w 203681"/>
                  <a:gd name="connsiteY4" fmla="*/ 138677 h 286021"/>
                  <a:gd name="connsiteX5" fmla="*/ 203681 w 203681"/>
                  <a:gd name="connsiteY5" fmla="*/ 60671 h 286021"/>
                  <a:gd name="connsiteX6" fmla="*/ 186347 w 203681"/>
                  <a:gd name="connsiteY6" fmla="*/ 0 h 286021"/>
                  <a:gd name="connsiteX0" fmla="*/ 166567 w 183901"/>
                  <a:gd name="connsiteY0" fmla="*/ 0 h 286021"/>
                  <a:gd name="connsiteX1" fmla="*/ 0 w 183901"/>
                  <a:gd name="connsiteY1" fmla="*/ 192350 h 286021"/>
                  <a:gd name="connsiteX2" fmla="*/ 79894 w 183901"/>
                  <a:gd name="connsiteY2" fmla="*/ 286021 h 286021"/>
                  <a:gd name="connsiteX3" fmla="*/ 123230 w 183901"/>
                  <a:gd name="connsiteY3" fmla="*/ 238351 h 286021"/>
                  <a:gd name="connsiteX4" fmla="*/ 75560 w 183901"/>
                  <a:gd name="connsiteY4" fmla="*/ 138677 h 286021"/>
                  <a:gd name="connsiteX5" fmla="*/ 183901 w 183901"/>
                  <a:gd name="connsiteY5" fmla="*/ 60671 h 286021"/>
                  <a:gd name="connsiteX6" fmla="*/ 166567 w 183901"/>
                  <a:gd name="connsiteY6" fmla="*/ 0 h 286021"/>
                  <a:gd name="connsiteX0" fmla="*/ 166567 w 183901"/>
                  <a:gd name="connsiteY0" fmla="*/ 0 h 286021"/>
                  <a:gd name="connsiteX1" fmla="*/ 0 w 183901"/>
                  <a:gd name="connsiteY1" fmla="*/ 192350 h 286021"/>
                  <a:gd name="connsiteX2" fmla="*/ 79894 w 183901"/>
                  <a:gd name="connsiteY2" fmla="*/ 286021 h 286021"/>
                  <a:gd name="connsiteX3" fmla="*/ 123230 w 183901"/>
                  <a:gd name="connsiteY3" fmla="*/ 238351 h 286021"/>
                  <a:gd name="connsiteX4" fmla="*/ 99834 w 183901"/>
                  <a:gd name="connsiteY4" fmla="*/ 173783 h 286021"/>
                  <a:gd name="connsiteX5" fmla="*/ 183901 w 183901"/>
                  <a:gd name="connsiteY5" fmla="*/ 60671 h 286021"/>
                  <a:gd name="connsiteX6" fmla="*/ 166567 w 183901"/>
                  <a:gd name="connsiteY6" fmla="*/ 0 h 286021"/>
                  <a:gd name="connsiteX0" fmla="*/ 166567 w 183901"/>
                  <a:gd name="connsiteY0" fmla="*/ 0 h 286021"/>
                  <a:gd name="connsiteX1" fmla="*/ 0 w 183901"/>
                  <a:gd name="connsiteY1" fmla="*/ 192350 h 286021"/>
                  <a:gd name="connsiteX2" fmla="*/ 79894 w 183901"/>
                  <a:gd name="connsiteY2" fmla="*/ 286021 h 286021"/>
                  <a:gd name="connsiteX3" fmla="*/ 156825 w 183901"/>
                  <a:gd name="connsiteY3" fmla="*/ 276107 h 286021"/>
                  <a:gd name="connsiteX4" fmla="*/ 99834 w 183901"/>
                  <a:gd name="connsiteY4" fmla="*/ 173783 h 286021"/>
                  <a:gd name="connsiteX5" fmla="*/ 183901 w 183901"/>
                  <a:gd name="connsiteY5" fmla="*/ 60671 h 286021"/>
                  <a:gd name="connsiteX6" fmla="*/ 166567 w 183901"/>
                  <a:gd name="connsiteY6" fmla="*/ 0 h 286021"/>
                  <a:gd name="connsiteX0" fmla="*/ 166567 w 183901"/>
                  <a:gd name="connsiteY0" fmla="*/ 0 h 286021"/>
                  <a:gd name="connsiteX1" fmla="*/ 0 w 183901"/>
                  <a:gd name="connsiteY1" fmla="*/ 192350 h 286021"/>
                  <a:gd name="connsiteX2" fmla="*/ 79894 w 183901"/>
                  <a:gd name="connsiteY2" fmla="*/ 286021 h 286021"/>
                  <a:gd name="connsiteX3" fmla="*/ 156825 w 183901"/>
                  <a:gd name="connsiteY3" fmla="*/ 276107 h 286021"/>
                  <a:gd name="connsiteX4" fmla="*/ 84645 w 183901"/>
                  <a:gd name="connsiteY4" fmla="*/ 163422 h 286021"/>
                  <a:gd name="connsiteX5" fmla="*/ 183901 w 183901"/>
                  <a:gd name="connsiteY5" fmla="*/ 60671 h 286021"/>
                  <a:gd name="connsiteX6" fmla="*/ 166567 w 183901"/>
                  <a:gd name="connsiteY6" fmla="*/ 0 h 286021"/>
                  <a:gd name="connsiteX0" fmla="*/ 154361 w 171695"/>
                  <a:gd name="connsiteY0" fmla="*/ 0 h 286021"/>
                  <a:gd name="connsiteX1" fmla="*/ 0 w 171695"/>
                  <a:gd name="connsiteY1" fmla="*/ 163582 h 286021"/>
                  <a:gd name="connsiteX2" fmla="*/ 67688 w 171695"/>
                  <a:gd name="connsiteY2" fmla="*/ 286021 h 286021"/>
                  <a:gd name="connsiteX3" fmla="*/ 144619 w 171695"/>
                  <a:gd name="connsiteY3" fmla="*/ 276107 h 286021"/>
                  <a:gd name="connsiteX4" fmla="*/ 72439 w 171695"/>
                  <a:gd name="connsiteY4" fmla="*/ 163422 h 286021"/>
                  <a:gd name="connsiteX5" fmla="*/ 171695 w 171695"/>
                  <a:gd name="connsiteY5" fmla="*/ 60671 h 286021"/>
                  <a:gd name="connsiteX6" fmla="*/ 154361 w 171695"/>
                  <a:gd name="connsiteY6" fmla="*/ 0 h 286021"/>
                  <a:gd name="connsiteX0" fmla="*/ 154361 w 171695"/>
                  <a:gd name="connsiteY0" fmla="*/ 0 h 286021"/>
                  <a:gd name="connsiteX1" fmla="*/ 0 w 171695"/>
                  <a:gd name="connsiteY1" fmla="*/ 163582 h 286021"/>
                  <a:gd name="connsiteX2" fmla="*/ 67688 w 171695"/>
                  <a:gd name="connsiteY2" fmla="*/ 286021 h 286021"/>
                  <a:gd name="connsiteX3" fmla="*/ 137948 w 171695"/>
                  <a:gd name="connsiteY3" fmla="*/ 264137 h 286021"/>
                  <a:gd name="connsiteX4" fmla="*/ 72439 w 171695"/>
                  <a:gd name="connsiteY4" fmla="*/ 163422 h 286021"/>
                  <a:gd name="connsiteX5" fmla="*/ 171695 w 171695"/>
                  <a:gd name="connsiteY5" fmla="*/ 60671 h 286021"/>
                  <a:gd name="connsiteX6" fmla="*/ 154361 w 171695"/>
                  <a:gd name="connsiteY6" fmla="*/ 0 h 286021"/>
                  <a:gd name="connsiteX0" fmla="*/ 154361 w 171695"/>
                  <a:gd name="connsiteY0" fmla="*/ 0 h 302348"/>
                  <a:gd name="connsiteX1" fmla="*/ 0 w 171695"/>
                  <a:gd name="connsiteY1" fmla="*/ 163582 h 302348"/>
                  <a:gd name="connsiteX2" fmla="*/ 4619 w 171695"/>
                  <a:gd name="connsiteY2" fmla="*/ 302348 h 302348"/>
                  <a:gd name="connsiteX3" fmla="*/ 137948 w 171695"/>
                  <a:gd name="connsiteY3" fmla="*/ 264137 h 302348"/>
                  <a:gd name="connsiteX4" fmla="*/ 72439 w 171695"/>
                  <a:gd name="connsiteY4" fmla="*/ 163422 h 302348"/>
                  <a:gd name="connsiteX5" fmla="*/ 171695 w 171695"/>
                  <a:gd name="connsiteY5" fmla="*/ 60671 h 302348"/>
                  <a:gd name="connsiteX6" fmla="*/ 154361 w 171695"/>
                  <a:gd name="connsiteY6" fmla="*/ 0 h 302348"/>
                  <a:gd name="connsiteX0" fmla="*/ 154361 w 171695"/>
                  <a:gd name="connsiteY0" fmla="*/ 0 h 302348"/>
                  <a:gd name="connsiteX1" fmla="*/ 0 w 171695"/>
                  <a:gd name="connsiteY1" fmla="*/ 163582 h 302348"/>
                  <a:gd name="connsiteX2" fmla="*/ 4619 w 171695"/>
                  <a:gd name="connsiteY2" fmla="*/ 302348 h 302348"/>
                  <a:gd name="connsiteX3" fmla="*/ 64517 w 171695"/>
                  <a:gd name="connsiteY3" fmla="*/ 295654 h 302348"/>
                  <a:gd name="connsiteX4" fmla="*/ 72439 w 171695"/>
                  <a:gd name="connsiteY4" fmla="*/ 163422 h 302348"/>
                  <a:gd name="connsiteX5" fmla="*/ 171695 w 171695"/>
                  <a:gd name="connsiteY5" fmla="*/ 60671 h 302348"/>
                  <a:gd name="connsiteX6" fmla="*/ 154361 w 171695"/>
                  <a:gd name="connsiteY6" fmla="*/ 0 h 302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695" h="302348">
                    <a:moveTo>
                      <a:pt x="154361" y="0"/>
                    </a:moveTo>
                    <a:lnTo>
                      <a:pt x="0" y="163582"/>
                    </a:lnTo>
                    <a:lnTo>
                      <a:pt x="4619" y="302348"/>
                    </a:lnTo>
                    <a:lnTo>
                      <a:pt x="64517" y="295654"/>
                    </a:lnTo>
                    <a:lnTo>
                      <a:pt x="72439" y="163422"/>
                    </a:lnTo>
                    <a:lnTo>
                      <a:pt x="171695" y="60671"/>
                    </a:lnTo>
                    <a:lnTo>
                      <a:pt x="154361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5" name="Gruppieren 214"/>
            <p:cNvGrpSpPr>
              <a:grpSpLocks noChangeAspect="1"/>
            </p:cNvGrpSpPr>
            <p:nvPr/>
          </p:nvGrpSpPr>
          <p:grpSpPr>
            <a:xfrm>
              <a:off x="6239858" y="3792924"/>
              <a:ext cx="1620000" cy="825052"/>
              <a:chOff x="4269018" y="3637620"/>
              <a:chExt cx="1268066" cy="645814"/>
            </a:xfrm>
          </p:grpSpPr>
          <p:pic>
            <p:nvPicPr>
              <p:cNvPr id="237" name="Grafik 2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9018" y="3637620"/>
                <a:ext cx="1268066" cy="645814"/>
              </a:xfrm>
              <a:prstGeom prst="rect">
                <a:avLst/>
              </a:prstGeom>
            </p:spPr>
          </p:pic>
          <p:sp>
            <p:nvSpPr>
              <p:cNvPr id="238" name="Ellipse 237"/>
              <p:cNvSpPr/>
              <p:nvPr/>
            </p:nvSpPr>
            <p:spPr>
              <a:xfrm>
                <a:off x="4570551" y="3948672"/>
                <a:ext cx="62834" cy="9351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Ellipse 238"/>
              <p:cNvSpPr/>
              <p:nvPr/>
            </p:nvSpPr>
            <p:spPr>
              <a:xfrm>
                <a:off x="4667481" y="3948672"/>
                <a:ext cx="62834" cy="9351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" name="Ellipse 239"/>
              <p:cNvSpPr/>
              <p:nvPr/>
            </p:nvSpPr>
            <p:spPr>
              <a:xfrm>
                <a:off x="4792477" y="3958847"/>
                <a:ext cx="62834" cy="9351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1" name="Ellipse 240"/>
              <p:cNvSpPr/>
              <p:nvPr/>
            </p:nvSpPr>
            <p:spPr>
              <a:xfrm>
                <a:off x="4860317" y="3943675"/>
                <a:ext cx="62834" cy="9351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2" name="Ellipse 241"/>
              <p:cNvSpPr/>
              <p:nvPr/>
            </p:nvSpPr>
            <p:spPr>
              <a:xfrm>
                <a:off x="5013571" y="3960106"/>
                <a:ext cx="62834" cy="9351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3" name="Ellipse 242"/>
              <p:cNvSpPr/>
              <p:nvPr/>
            </p:nvSpPr>
            <p:spPr>
              <a:xfrm>
                <a:off x="5118760" y="3967250"/>
                <a:ext cx="62834" cy="9351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6" name="Gruppieren 215"/>
            <p:cNvGrpSpPr>
              <a:grpSpLocks noChangeAspect="1"/>
            </p:cNvGrpSpPr>
            <p:nvPr/>
          </p:nvGrpSpPr>
          <p:grpSpPr>
            <a:xfrm>
              <a:off x="7994525" y="3122085"/>
              <a:ext cx="684000" cy="451612"/>
              <a:chOff x="4652009" y="4604055"/>
              <a:chExt cx="779879" cy="514917"/>
            </a:xfrm>
          </p:grpSpPr>
          <p:pic>
            <p:nvPicPr>
              <p:cNvPr id="234" name="Grafik 23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2009" y="4604055"/>
                <a:ext cx="779879" cy="514917"/>
              </a:xfrm>
              <a:prstGeom prst="rect">
                <a:avLst/>
              </a:prstGeom>
            </p:spPr>
          </p:pic>
          <p:sp>
            <p:nvSpPr>
              <p:cNvPr id="235" name="Ellipse 234"/>
              <p:cNvSpPr/>
              <p:nvPr/>
            </p:nvSpPr>
            <p:spPr>
              <a:xfrm>
                <a:off x="4852291" y="4716643"/>
                <a:ext cx="71028" cy="9760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Ellipse 235"/>
              <p:cNvSpPr/>
              <p:nvPr/>
            </p:nvSpPr>
            <p:spPr>
              <a:xfrm>
                <a:off x="5033916" y="4716643"/>
                <a:ext cx="71028" cy="9760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7" name="Gruppieren 216"/>
            <p:cNvGrpSpPr/>
            <p:nvPr/>
          </p:nvGrpSpPr>
          <p:grpSpPr>
            <a:xfrm>
              <a:off x="7252490" y="5100163"/>
              <a:ext cx="1275795" cy="578569"/>
              <a:chOff x="4287741" y="5198702"/>
              <a:chExt cx="1275795" cy="578569"/>
            </a:xfrm>
          </p:grpSpPr>
          <p:grpSp>
            <p:nvGrpSpPr>
              <p:cNvPr id="227" name="Gruppieren 226"/>
              <p:cNvGrpSpPr>
                <a:grpSpLocks noChangeAspect="1"/>
              </p:cNvGrpSpPr>
              <p:nvPr/>
            </p:nvGrpSpPr>
            <p:grpSpPr>
              <a:xfrm>
                <a:off x="4411536" y="5198702"/>
                <a:ext cx="1152000" cy="578569"/>
                <a:chOff x="3533813" y="4722939"/>
                <a:chExt cx="1371693" cy="688905"/>
              </a:xfrm>
            </p:grpSpPr>
            <p:pic>
              <p:nvPicPr>
                <p:cNvPr id="229" name="Grafik 228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33813" y="4722939"/>
                  <a:ext cx="1371693" cy="688905"/>
                </a:xfrm>
                <a:prstGeom prst="rect">
                  <a:avLst/>
                </a:prstGeom>
              </p:spPr>
            </p:pic>
            <p:sp>
              <p:nvSpPr>
                <p:cNvPr id="230" name="Ellipse 229"/>
                <p:cNvSpPr/>
                <p:nvPr/>
              </p:nvSpPr>
              <p:spPr>
                <a:xfrm>
                  <a:off x="3734829" y="4867586"/>
                  <a:ext cx="73255" cy="8240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Ellipse 230"/>
                <p:cNvSpPr/>
                <p:nvPr/>
              </p:nvSpPr>
              <p:spPr>
                <a:xfrm>
                  <a:off x="4019492" y="4886955"/>
                  <a:ext cx="73255" cy="8240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Ellipse 231"/>
                <p:cNvSpPr/>
                <p:nvPr/>
              </p:nvSpPr>
              <p:spPr>
                <a:xfrm>
                  <a:off x="4146404" y="4900888"/>
                  <a:ext cx="73255" cy="8240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Ellipse 232"/>
                <p:cNvSpPr/>
                <p:nvPr/>
              </p:nvSpPr>
              <p:spPr>
                <a:xfrm>
                  <a:off x="4338089" y="4908914"/>
                  <a:ext cx="73255" cy="8240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28" name="Grafik 227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958"/>
              <a:stretch/>
            </p:blipFill>
            <p:spPr>
              <a:xfrm flipH="1">
                <a:off x="4287741" y="5230677"/>
                <a:ext cx="154080" cy="483470"/>
              </a:xfrm>
              <a:prstGeom prst="rect">
                <a:avLst/>
              </a:prstGeom>
            </p:spPr>
          </p:pic>
        </p:grpSp>
        <p:grpSp>
          <p:nvGrpSpPr>
            <p:cNvPr id="218" name="Gruppieren 217"/>
            <p:cNvGrpSpPr/>
            <p:nvPr/>
          </p:nvGrpSpPr>
          <p:grpSpPr>
            <a:xfrm flipH="1">
              <a:off x="6691633" y="2702070"/>
              <a:ext cx="1275795" cy="578569"/>
              <a:chOff x="4287741" y="5198702"/>
              <a:chExt cx="1275795" cy="578569"/>
            </a:xfrm>
          </p:grpSpPr>
          <p:grpSp>
            <p:nvGrpSpPr>
              <p:cNvPr id="220" name="Gruppieren 219"/>
              <p:cNvGrpSpPr>
                <a:grpSpLocks noChangeAspect="1"/>
              </p:cNvGrpSpPr>
              <p:nvPr/>
            </p:nvGrpSpPr>
            <p:grpSpPr>
              <a:xfrm>
                <a:off x="4411536" y="5198702"/>
                <a:ext cx="1152000" cy="578569"/>
                <a:chOff x="3533813" y="4722939"/>
                <a:chExt cx="1371693" cy="688905"/>
              </a:xfrm>
            </p:grpSpPr>
            <p:pic>
              <p:nvPicPr>
                <p:cNvPr id="222" name="Grafik 221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33813" y="4722939"/>
                  <a:ext cx="1371693" cy="688905"/>
                </a:xfrm>
                <a:prstGeom prst="rect">
                  <a:avLst/>
                </a:prstGeom>
              </p:spPr>
            </p:pic>
            <p:sp>
              <p:nvSpPr>
                <p:cNvPr id="223" name="Ellipse 222"/>
                <p:cNvSpPr/>
                <p:nvPr/>
              </p:nvSpPr>
              <p:spPr>
                <a:xfrm>
                  <a:off x="3734829" y="4867586"/>
                  <a:ext cx="73255" cy="8240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Ellipse 223"/>
                <p:cNvSpPr/>
                <p:nvPr/>
              </p:nvSpPr>
              <p:spPr>
                <a:xfrm>
                  <a:off x="4019492" y="4886955"/>
                  <a:ext cx="73255" cy="8240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Ellipse 224"/>
                <p:cNvSpPr/>
                <p:nvPr/>
              </p:nvSpPr>
              <p:spPr>
                <a:xfrm>
                  <a:off x="4146404" y="4900888"/>
                  <a:ext cx="73255" cy="8240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Ellipse 225"/>
                <p:cNvSpPr/>
                <p:nvPr/>
              </p:nvSpPr>
              <p:spPr>
                <a:xfrm>
                  <a:off x="4338089" y="4908914"/>
                  <a:ext cx="73255" cy="82403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21" name="Grafik 22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958"/>
              <a:stretch/>
            </p:blipFill>
            <p:spPr>
              <a:xfrm flipH="1">
                <a:off x="4287741" y="5230677"/>
                <a:ext cx="154080" cy="483470"/>
              </a:xfrm>
              <a:prstGeom prst="rect">
                <a:avLst/>
              </a:prstGeom>
            </p:spPr>
          </p:pic>
        </p:grpSp>
        <p:pic>
          <p:nvPicPr>
            <p:cNvPr id="219" name="Picture 4" descr="C:\Users\cschnepf\AppData\Local\Microsoft\Windows\Temporary Internet Files\Content.IE5\QQJGD70M\bicycle-311656_960_720[1].png"/>
            <p:cNvPicPr>
              <a:picLocks noChangeAspect="1" noChangeArrowheads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0393" y="3831909"/>
              <a:ext cx="657934" cy="393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6394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Ergebnisse Personenverkehrsnachfrage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EE493-AD2E-4872-B2F6-8F12A747F0A5}" type="slidenum">
              <a:rPr kumimoji="0" lang="de-DE" sz="675" b="0" i="0" u="none" strike="noStrike" kern="1200" cap="none" spc="0" normalizeH="0" baseline="0" noProof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675" b="0" i="0" u="none" strike="noStrike" kern="1200" cap="none" spc="0" normalizeH="0" baseline="0" noProof="0" dirty="0">
              <a:ln>
                <a:noFill/>
              </a:ln>
              <a:solidFill>
                <a:srgbClr val="ED8B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1547812" y="4948014"/>
            <a:ext cx="485906" cy="108012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10.4.2018</a:t>
            </a:r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979712" y="4948014"/>
            <a:ext cx="4483001" cy="108012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 Ergebnisse der </a:t>
            </a:r>
            <a:r>
              <a:rPr kumimoji="0" lang="de-DE" sz="675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studie</a:t>
            </a: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„mobiles </a:t>
            </a:r>
            <a:r>
              <a:rPr kumimoji="0" lang="de-DE" sz="675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baden-württemberg</a:t>
            </a: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185" y="1224393"/>
            <a:ext cx="6352163" cy="3021544"/>
          </a:xfrm>
        </p:spPr>
      </p:pic>
    </p:spTree>
    <p:extLst>
      <p:ext uri="{BB962C8B-B14F-4D97-AF65-F5344CB8AC3E}">
        <p14:creationId xmlns:p14="http://schemas.microsoft.com/office/powerpoint/2010/main" val="9198253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Ergebnisse Pkw-Bestand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EE493-AD2E-4872-B2F6-8F12A747F0A5}" type="slidenum">
              <a:rPr kumimoji="0" lang="de-DE" sz="675" b="0" i="0" u="none" strike="noStrike" kern="1200" cap="none" spc="0" normalizeH="0" baseline="0" noProof="0">
                <a:ln>
                  <a:noFill/>
                </a:ln>
                <a:solidFill>
                  <a:srgbClr val="ED8B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675" b="0" i="0" u="none" strike="noStrike" kern="1200" cap="none" spc="0" normalizeH="0" baseline="0" noProof="0" dirty="0">
              <a:ln>
                <a:noFill/>
              </a:ln>
              <a:solidFill>
                <a:srgbClr val="ED8B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1547812" y="4948014"/>
            <a:ext cx="485906" cy="108012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10.4.2018</a:t>
            </a: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979712" y="4948014"/>
            <a:ext cx="4483001" cy="108012"/>
          </a:xfr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 Ergebnisse der </a:t>
            </a:r>
            <a:r>
              <a:rPr kumimoji="0" lang="de-DE" sz="675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studie</a:t>
            </a: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„mobiles </a:t>
            </a:r>
            <a:r>
              <a:rPr kumimoji="0" lang="de-DE" sz="675" b="0" i="0" u="none" strike="noStrike" kern="1200" cap="all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baden-württemberg</a:t>
            </a:r>
            <a:r>
              <a:rPr kumimoji="0" lang="de-DE" sz="675" b="0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94" y="1125148"/>
            <a:ext cx="6488666" cy="3066782"/>
          </a:xfrm>
        </p:spPr>
      </p:pic>
    </p:spTree>
    <p:extLst>
      <p:ext uri="{BB962C8B-B14F-4D97-AF65-F5344CB8AC3E}">
        <p14:creationId xmlns:p14="http://schemas.microsoft.com/office/powerpoint/2010/main" val="3824816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812" y="411510"/>
            <a:ext cx="5778104" cy="270030"/>
          </a:xfrm>
        </p:spPr>
        <p:txBody>
          <a:bodyPr/>
          <a:lstStyle/>
          <a:p>
            <a:r>
              <a:rPr lang="de-DE" dirty="0"/>
              <a:t>Überblick über die Nachhaltigkeitsindikatoren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prstClr val="black"/>
                </a:solidFill>
                <a:latin typeface="Arial"/>
              </a:rPr>
              <a:t> </a:t>
            </a:r>
            <a:fld id="{5F1BFBE3-3A4E-4FFD-80E2-BCF2DC0B3100}" type="slidenum">
              <a:rPr lang="de-DE">
                <a:solidFill>
                  <a:prstClr val="black"/>
                </a:solidFill>
                <a:latin typeface="Arial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de-DE">
              <a:solidFill>
                <a:prstClr val="black"/>
              </a:solidFill>
              <a:latin typeface="Arial"/>
            </a:endParaRP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B74EB6EA-742A-4CCB-B38A-07C050628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9712" y="789552"/>
            <a:ext cx="4374486" cy="399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16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Treibhausgasemissionen (direkt)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85800" y="735546"/>
            <a:ext cx="6137785" cy="4062348"/>
          </a:xfrm>
        </p:spPr>
        <p:txBody>
          <a:bodyPr/>
          <a:lstStyle/>
          <a:p>
            <a:r>
              <a:rPr lang="de-DE" sz="1350" dirty="0">
                <a:solidFill>
                  <a:schemeClr val="accent1"/>
                </a:solidFill>
              </a:rPr>
              <a:t>Ziele:</a:t>
            </a:r>
            <a:r>
              <a:rPr lang="de-DE" sz="1350" b="0" dirty="0"/>
              <a:t> Bis 2030: Reduktion der direkten THG-Emissionen des Verkehrs um 40% </a:t>
            </a:r>
            <a:r>
              <a:rPr lang="de-DE" sz="1350" b="0" dirty="0" err="1"/>
              <a:t>ggü</a:t>
            </a:r>
            <a:r>
              <a:rPr lang="de-DE" sz="1350" b="0" dirty="0"/>
              <a:t>. 1990 (VM BW bzw. Klimaschutzplan DE); Bis 2050: weitgehende Dekarbonisierung (Paris-Abkommen) / -90% über alle Sektoren (Klimaschutzgesetz BW)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prstClr val="black"/>
                </a:solidFill>
                <a:latin typeface="Arial"/>
              </a:rPr>
              <a:t> </a:t>
            </a:r>
            <a:fld id="{5F1BFBE3-3A4E-4FFD-80E2-BCF2DC0B3100}" type="slidenum">
              <a:rPr lang="de-DE">
                <a:solidFill>
                  <a:prstClr val="black"/>
                </a:solidFill>
                <a:latin typeface="Arial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de-DE">
              <a:solidFill>
                <a:prstClr val="black"/>
              </a:solidFill>
              <a:latin typeface="Arial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2475D2F-556F-42E5-8D8A-EC140FA1D2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00" y="1653648"/>
            <a:ext cx="503842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1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1"/>
          <p:cNvSpPr txBox="1">
            <a:spLocks/>
          </p:cNvSpPr>
          <p:nvPr/>
        </p:nvSpPr>
        <p:spPr bwMode="auto">
          <a:xfrm>
            <a:off x="438174" y="153134"/>
            <a:ext cx="8470116" cy="4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Großartige </a:t>
            </a:r>
            <a:r>
              <a:rPr lang="de-DE" alt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Ideen für große Innovationen</a:t>
            </a:r>
            <a:br>
              <a:rPr lang="de-DE" alt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altLang="de-DE" sz="1800" kern="0" dirty="0" smtClean="0">
                <a:solidFill>
                  <a:schemeClr val="accent2"/>
                </a:solidFill>
                <a:cs typeface="Arial" panose="020B0604020202020204" pitchFamily="34" charset="0"/>
              </a:rPr>
              <a:t>Verschärfter globaler Wettbewerb mit neuen Playern</a:t>
            </a:r>
            <a:endParaRPr lang="de-DE" altLang="de-DE" sz="1800" kern="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472453" y="967796"/>
            <a:ext cx="4063833" cy="1729749"/>
            <a:chOff x="472453" y="967796"/>
            <a:chExt cx="4063833" cy="1729749"/>
          </a:xfrm>
        </p:grpSpPr>
        <p:sp>
          <p:nvSpPr>
            <p:cNvPr id="14" name="Textfeld 13"/>
            <p:cNvSpPr txBox="1"/>
            <p:nvPr/>
          </p:nvSpPr>
          <p:spPr>
            <a:xfrm>
              <a:off x="590837" y="967796"/>
              <a:ext cx="21242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Elon</a:t>
              </a:r>
              <a:r>
                <a:rPr lang="de-DE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 </a:t>
              </a:r>
              <a:r>
                <a:rPr lang="de-DE" sz="1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Musk‘s</a:t>
              </a:r>
              <a:r>
                <a:rPr lang="de-DE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 Hyperloop</a:t>
              </a:r>
            </a:p>
          </p:txBody>
        </p:sp>
        <p:pic>
          <p:nvPicPr>
            <p:cNvPr id="23" name="Picture 2" descr="http://news.nationalgeographic.com/content/dam/news/2015/05/21/hyperloop/3_hyperloop_hyperloop_concept_nature_02_transparent_copyright_2014_omegabyte3d_c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50" b="12078"/>
            <a:stretch/>
          </p:blipFill>
          <p:spPr bwMode="auto">
            <a:xfrm>
              <a:off x="472453" y="1254640"/>
              <a:ext cx="2880000" cy="14429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https://i.ytimg.com/vi/RNFesa01llk/maxresdefaul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018" y="1053379"/>
              <a:ext cx="1765268" cy="990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pieren 9"/>
          <p:cNvGrpSpPr/>
          <p:nvPr/>
        </p:nvGrpSpPr>
        <p:grpSpPr>
          <a:xfrm>
            <a:off x="2578861" y="2696996"/>
            <a:ext cx="1296065" cy="1703836"/>
            <a:chOff x="2558983" y="2696996"/>
            <a:chExt cx="1296065" cy="1703836"/>
          </a:xfrm>
        </p:grpSpPr>
        <p:sp>
          <p:nvSpPr>
            <p:cNvPr id="13" name="Textfeld 12"/>
            <p:cNvSpPr txBox="1"/>
            <p:nvPr/>
          </p:nvSpPr>
          <p:spPr>
            <a:xfrm>
              <a:off x="2558983" y="2696996"/>
              <a:ext cx="12960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P.U.M.A </a:t>
              </a:r>
              <a:r>
                <a:rPr lang="de-DE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(GM)</a:t>
              </a:r>
              <a:endPara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pic>
          <p:nvPicPr>
            <p:cNvPr id="29" name="Picture 2" descr="http://shockauto.ru/data/uploads/a_nocategory/nocategory_mikromobil_project_puma_1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2" r="20977"/>
            <a:stretch/>
          </p:blipFill>
          <p:spPr bwMode="auto">
            <a:xfrm>
              <a:off x="2592113" y="2960832"/>
              <a:ext cx="1218392" cy="14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uppieren 8"/>
          <p:cNvGrpSpPr/>
          <p:nvPr/>
        </p:nvGrpSpPr>
        <p:grpSpPr>
          <a:xfrm>
            <a:off x="354010" y="2697545"/>
            <a:ext cx="2271911" cy="1701793"/>
            <a:chOff x="354010" y="2697545"/>
            <a:chExt cx="2271911" cy="1701793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8" r="14958"/>
            <a:stretch/>
          </p:blipFill>
          <p:spPr>
            <a:xfrm>
              <a:off x="466454" y="2959338"/>
              <a:ext cx="2052773" cy="1440000"/>
            </a:xfrm>
            <a:prstGeom prst="rect">
              <a:avLst/>
            </a:prstGeom>
          </p:spPr>
        </p:pic>
        <p:sp>
          <p:nvSpPr>
            <p:cNvPr id="33" name="Textfeld 32"/>
            <p:cNvSpPr txBox="1"/>
            <p:nvPr/>
          </p:nvSpPr>
          <p:spPr>
            <a:xfrm>
              <a:off x="354010" y="2697545"/>
              <a:ext cx="22719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Super-SUV </a:t>
              </a:r>
              <a:r>
                <a:rPr lang="de-DE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Faraday FF91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3916521" y="2696996"/>
            <a:ext cx="2349330" cy="1703836"/>
            <a:chOff x="3916521" y="2696996"/>
            <a:chExt cx="2349330" cy="1703836"/>
          </a:xfrm>
        </p:grpSpPr>
        <p:sp>
          <p:nvSpPr>
            <p:cNvPr id="44" name="Textfeld 43"/>
            <p:cNvSpPr txBox="1"/>
            <p:nvPr/>
          </p:nvSpPr>
          <p:spPr>
            <a:xfrm>
              <a:off x="4287690" y="2696996"/>
              <a:ext cx="14953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VW </a:t>
              </a:r>
              <a:r>
                <a:rPr lang="de-DE" sz="1400" b="1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Sedric</a:t>
              </a:r>
              <a:endParaRPr lang="de-DE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pic>
          <p:nvPicPr>
            <p:cNvPr id="45" name="Grafik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6521" y="2960832"/>
              <a:ext cx="2349330" cy="1440000"/>
            </a:xfrm>
            <a:prstGeom prst="rect">
              <a:avLst/>
            </a:prstGeom>
          </p:spPr>
        </p:pic>
      </p:grpSp>
      <p:grpSp>
        <p:nvGrpSpPr>
          <p:cNvPr id="19" name="Gruppieren 18"/>
          <p:cNvGrpSpPr/>
          <p:nvPr/>
        </p:nvGrpSpPr>
        <p:grpSpPr>
          <a:xfrm>
            <a:off x="6346294" y="2696996"/>
            <a:ext cx="2343251" cy="1703836"/>
            <a:chOff x="6346294" y="2696996"/>
            <a:chExt cx="2343251" cy="1703836"/>
          </a:xfrm>
        </p:grpSpPr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36" b="8930"/>
            <a:stretch/>
          </p:blipFill>
          <p:spPr>
            <a:xfrm>
              <a:off x="6346294" y="2955860"/>
              <a:ext cx="2343251" cy="1444972"/>
            </a:xfrm>
            <a:prstGeom prst="rect">
              <a:avLst/>
            </a:prstGeom>
          </p:spPr>
        </p:pic>
        <p:sp>
          <p:nvSpPr>
            <p:cNvPr id="46" name="Textfeld 45"/>
            <p:cNvSpPr txBox="1"/>
            <p:nvPr/>
          </p:nvSpPr>
          <p:spPr>
            <a:xfrm>
              <a:off x="6346294" y="2696996"/>
              <a:ext cx="23377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Roboterauto </a:t>
              </a:r>
              <a:r>
                <a:rPr lang="de-DE" sz="11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(Renault</a:t>
              </a:r>
              <a:r>
                <a:rPr lang="de-DE" sz="11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rPr>
                <a:t>)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4485961" y="965953"/>
            <a:ext cx="4203584" cy="1727253"/>
            <a:chOff x="4485961" y="965953"/>
            <a:chExt cx="4203584" cy="1727253"/>
          </a:xfrm>
        </p:grpSpPr>
        <p:grpSp>
          <p:nvGrpSpPr>
            <p:cNvPr id="5" name="Gruppieren 4"/>
            <p:cNvGrpSpPr/>
            <p:nvPr/>
          </p:nvGrpSpPr>
          <p:grpSpPr>
            <a:xfrm>
              <a:off x="4485961" y="965953"/>
              <a:ext cx="4203584" cy="1727253"/>
              <a:chOff x="4485961" y="965953"/>
              <a:chExt cx="4203584" cy="1727253"/>
            </a:xfrm>
          </p:grpSpPr>
          <p:sp>
            <p:nvSpPr>
              <p:cNvPr id="16" name="Textfeld 15"/>
              <p:cNvSpPr txBox="1"/>
              <p:nvPr/>
            </p:nvSpPr>
            <p:spPr>
              <a:xfrm>
                <a:off x="4485961" y="965953"/>
                <a:ext cx="25637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Flugtaxi </a:t>
                </a:r>
                <a:r>
                  <a:rPr lang="de-DE" sz="11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(</a:t>
                </a:r>
                <a:r>
                  <a:rPr lang="de-DE" sz="1100" b="1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Volocopter</a:t>
                </a:r>
                <a:r>
                  <a:rPr lang="de-DE" sz="11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</a:rPr>
                  <a:t>/Daimler)</a:t>
                </a:r>
                <a:endParaRPr lang="de-DE" sz="11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</a:endParaRPr>
              </a:p>
            </p:txBody>
          </p:sp>
          <p:pic>
            <p:nvPicPr>
              <p:cNvPr id="21" name="Grafik 2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8968" y="1253206"/>
                <a:ext cx="2557996" cy="1440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</p:pic>
          <p:pic>
            <p:nvPicPr>
              <p:cNvPr id="22" name="Grafik 21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30923" y="1038850"/>
                <a:ext cx="1758622" cy="9900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</p:pic>
        </p:grpSp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582" y="1995209"/>
              <a:ext cx="1192322" cy="67160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371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812" y="411510"/>
            <a:ext cx="5778104" cy="324036"/>
          </a:xfrm>
        </p:spPr>
        <p:txBody>
          <a:bodyPr/>
          <a:lstStyle/>
          <a:p>
            <a:r>
              <a:rPr lang="de-DE" dirty="0"/>
              <a:t>Direkte + indirekte THG-Emissionen 2050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prstClr val="black"/>
                </a:solidFill>
                <a:latin typeface="Arial"/>
              </a:rPr>
              <a:t> </a:t>
            </a:r>
            <a:fld id="{5F1BFBE3-3A4E-4FFD-80E2-BCF2DC0B3100}" type="slidenum">
              <a:rPr lang="de-DE">
                <a:solidFill>
                  <a:prstClr val="black"/>
                </a:solidFill>
                <a:latin typeface="Arial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de-DE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331640" y="4139101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>
                <a:solidFill>
                  <a:srgbClr val="000000"/>
                </a:solidFill>
                <a:latin typeface="Arial"/>
              </a:rPr>
              <a:t>Veränderung </a:t>
            </a:r>
            <a:r>
              <a:rPr lang="de-DE" sz="1200" dirty="0" err="1">
                <a:solidFill>
                  <a:srgbClr val="000000"/>
                </a:solidFill>
                <a:latin typeface="Arial"/>
              </a:rPr>
              <a:t>ggü</a:t>
            </a:r>
            <a:r>
              <a:rPr lang="de-DE" sz="1200" dirty="0">
                <a:solidFill>
                  <a:srgbClr val="000000"/>
                </a:solidFill>
                <a:latin typeface="Arial"/>
              </a:rPr>
              <a:t> 2014,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sz="1200" dirty="0">
                <a:solidFill>
                  <a:srgbClr val="000000"/>
                </a:solidFill>
                <a:latin typeface="Arial"/>
              </a:rPr>
              <a:t>inkl. Vorketten aus Kraftstoffen, Fahrzeugen, </a:t>
            </a:r>
            <a:br>
              <a:rPr lang="de-DE" sz="1200" dirty="0">
                <a:solidFill>
                  <a:srgbClr val="000000"/>
                </a:solidFill>
                <a:latin typeface="Arial"/>
              </a:rPr>
            </a:br>
            <a:r>
              <a:rPr lang="de-DE" sz="1200" dirty="0">
                <a:solidFill>
                  <a:srgbClr val="000000"/>
                </a:solidFill>
                <a:latin typeface="Arial"/>
              </a:rPr>
              <a:t>Klimawirksamkeit Luftverkehr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56025394-C49C-479E-A46B-44F99CCFA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2" y="843559"/>
            <a:ext cx="5778104" cy="3186354"/>
          </a:xfrm>
        </p:spPr>
      </p:pic>
    </p:spTree>
    <p:extLst>
      <p:ext uri="{BB962C8B-B14F-4D97-AF65-F5344CB8AC3E}">
        <p14:creationId xmlns:p14="http://schemas.microsoft.com/office/powerpoint/2010/main" val="40814926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7812" y="411510"/>
            <a:ext cx="5778104" cy="810091"/>
          </a:xfrm>
        </p:spPr>
        <p:txBody>
          <a:bodyPr>
            <a:noAutofit/>
          </a:bodyPr>
          <a:lstStyle/>
          <a:p>
            <a:r>
              <a:rPr lang="de-DE" sz="1800" dirty="0"/>
              <a:t>Zusätzlicher Strombedarf des Verkehrs (inkl. Herstellung der Kraftstoffe, inkl. Int. Luftverkehr) 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B030D9FF-9EEB-49A5-A523-4DED9432E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12" y="1275607"/>
            <a:ext cx="5022410" cy="3618401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prstClr val="black"/>
                </a:solidFill>
                <a:latin typeface="Arial"/>
              </a:rPr>
              <a:t> </a:t>
            </a:r>
            <a:fld id="{5F1BFBE3-3A4E-4FFD-80E2-BCF2DC0B3100}" type="slidenum">
              <a:rPr lang="de-DE">
                <a:solidFill>
                  <a:prstClr val="black"/>
                </a:solidFill>
                <a:latin typeface="Arial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de-DE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391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Veränderung der Verkehrsleistung des ÖPNV seit 2004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85800" y="897564"/>
            <a:ext cx="6137785" cy="3564396"/>
          </a:xfrm>
        </p:spPr>
        <p:txBody>
          <a:bodyPr>
            <a:normAutofit/>
          </a:bodyPr>
          <a:lstStyle/>
          <a:p>
            <a:r>
              <a:rPr lang="de-DE" sz="1350" dirty="0">
                <a:solidFill>
                  <a:schemeClr val="accent1"/>
                </a:solidFill>
              </a:rPr>
              <a:t>Ziele: </a:t>
            </a:r>
            <a:r>
              <a:rPr lang="de-DE" sz="1350" b="0" dirty="0"/>
              <a:t>Erhöhung der Personenkilometer des ÖPNV um 50 % bis 2020 und 100 % bis 2030 (gegenüber dem Jahr 2004)</a:t>
            </a:r>
          </a:p>
          <a:p>
            <a:endParaRPr lang="de-DE" sz="135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prstClr val="black"/>
                </a:solidFill>
                <a:latin typeface="Arial"/>
              </a:rPr>
              <a:t> </a:t>
            </a:r>
            <a:fld id="{5F1BFBE3-3A4E-4FFD-80E2-BCF2DC0B3100}" type="slidenum">
              <a:rPr lang="de-DE">
                <a:solidFill>
                  <a:prstClr val="black"/>
                </a:solidFill>
                <a:latin typeface="Arial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lang="de-DE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57B995F-DCB1-4B17-A0E8-E14E29D1E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59" y="1383618"/>
            <a:ext cx="507656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640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Ergebnisse Beschäftigungseffekte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05EE493-AD2E-4872-B2F6-8F12A747F0A5}" type="slidenum">
              <a:rPr lang="de-DE">
                <a:solidFill>
                  <a:srgbClr val="ED8B00"/>
                </a:solidFill>
                <a:latin typeface="Arial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43</a:t>
            </a:fld>
            <a:endParaRPr lang="de-DE" dirty="0">
              <a:solidFill>
                <a:srgbClr val="ED8B00"/>
              </a:solidFill>
              <a:latin typeface="Arial"/>
            </a:endParaRP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1547812" y="4948014"/>
            <a:ext cx="485906" cy="108012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Arial"/>
              </a:rPr>
              <a:t>10.4.2018</a:t>
            </a: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979712" y="4948014"/>
            <a:ext cx="4483001" cy="108012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Arial"/>
              </a:rPr>
              <a:t>/  Ergebnisse der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studie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 „mobiles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baden-württemberg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“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3" y="843558"/>
            <a:ext cx="5514989" cy="3608126"/>
          </a:xfrm>
        </p:spPr>
      </p:pic>
    </p:spTree>
    <p:extLst>
      <p:ext uri="{BB962C8B-B14F-4D97-AF65-F5344CB8AC3E}">
        <p14:creationId xmlns:p14="http://schemas.microsoft.com/office/powerpoint/2010/main" val="1390223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Nachhaltige Entwicklung der </a:t>
            </a:r>
            <a:r>
              <a:rPr lang="de-DE" dirty="0" err="1"/>
              <a:t>mobilität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>
          <a:xfrm>
            <a:off x="1547812" y="1059583"/>
            <a:ext cx="5886506" cy="3294534"/>
          </a:xfrm>
        </p:spPr>
        <p:txBody>
          <a:bodyPr/>
          <a:lstStyle/>
          <a:p>
            <a:pPr lvl="3">
              <a:spcAft>
                <a:spcPts val="450"/>
              </a:spcAft>
            </a:pPr>
            <a:r>
              <a:rPr lang="de-DE" dirty="0"/>
              <a:t>Der </a:t>
            </a:r>
            <a:r>
              <a:rPr lang="de-DE" b="1" dirty="0">
                <a:solidFill>
                  <a:schemeClr val="tx2"/>
                </a:solidFill>
              </a:rPr>
              <a:t>Einsatz von bspw. Elektrofahrzeugen </a:t>
            </a:r>
            <a:r>
              <a:rPr lang="de-DE" dirty="0"/>
              <a:t>allein </a:t>
            </a:r>
            <a:r>
              <a:rPr lang="de-DE" b="1" dirty="0">
                <a:solidFill>
                  <a:schemeClr val="tx2"/>
                </a:solidFill>
              </a:rPr>
              <a:t>reicht</a:t>
            </a:r>
            <a:r>
              <a:rPr lang="de-DE" dirty="0"/>
              <a:t> bei weitem </a:t>
            </a:r>
            <a:r>
              <a:rPr lang="de-DE" b="1" dirty="0">
                <a:solidFill>
                  <a:schemeClr val="tx2"/>
                </a:solidFill>
              </a:rPr>
              <a:t>nicht aus, um ökologisch nachhaltig mobil zu sein</a:t>
            </a:r>
            <a:r>
              <a:rPr lang="de-DE" dirty="0"/>
              <a:t>. 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Langfristige Klimaschutzziele können so zwar erreicht werden, der </a:t>
            </a:r>
            <a:r>
              <a:rPr lang="de-DE" b="1" dirty="0">
                <a:solidFill>
                  <a:schemeClr val="tx2"/>
                </a:solidFill>
              </a:rPr>
              <a:t>Einsatz von energetischen Ressourcen und nicht-energetischen Ressourcen </a:t>
            </a:r>
            <a:r>
              <a:rPr lang="de-DE" dirty="0"/>
              <a:t>jedoch liegt deutlich über den vereinbarten Zielen.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Der Weg hin zu einer Mobilität innerhalb der ökologischen und gesundheitlichen Belastungsgrenzen kann nur </a:t>
            </a:r>
            <a:r>
              <a:rPr lang="de-DE" b="1" dirty="0">
                <a:solidFill>
                  <a:schemeClr val="tx2"/>
                </a:solidFill>
              </a:rPr>
              <a:t>mit einem deutlichen Rückgang der Pkw-Fahrleistung und des Pkw-Bestandes </a:t>
            </a:r>
            <a:r>
              <a:rPr lang="de-DE" dirty="0"/>
              <a:t>gelingen.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Die Automobilindustrie steht derzeit vor einer </a:t>
            </a:r>
            <a:r>
              <a:rPr lang="de-DE" b="1" dirty="0">
                <a:solidFill>
                  <a:schemeClr val="tx2"/>
                </a:solidFill>
              </a:rPr>
              <a:t>Phase großer Unsicherheit und Umbrüche</a:t>
            </a:r>
            <a:r>
              <a:rPr lang="de-DE" dirty="0"/>
              <a:t>. Maßnahmen zur Erreichung der ökologischen und sozialen Nachhaltigkeitsziele können diese Unsicherheit und die Gefahr von Arbeitsplatzverlusten erhöhen. 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Es ist ein </a:t>
            </a:r>
            <a:r>
              <a:rPr lang="de-DE" b="1" dirty="0">
                <a:solidFill>
                  <a:schemeClr val="tx2"/>
                </a:solidFill>
              </a:rPr>
              <a:t>Strukturwandel notwendig</a:t>
            </a:r>
            <a:r>
              <a:rPr lang="de-DE" dirty="0"/>
              <a:t>, den es aktiv zu gestalten gilt, so dass sich Wirtschaft und Gesellschaft innerhalb der planetaren Grenzen möglichst optimal entwickeln können.</a:t>
            </a:r>
          </a:p>
          <a:p>
            <a:pPr marL="0" lvl="2" indent="0">
              <a:buNone/>
            </a:pPr>
            <a:endParaRPr lang="de-DE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05EE493-AD2E-4872-B2F6-8F12A747F0A5}" type="slidenum">
              <a:rPr lang="de-DE">
                <a:solidFill>
                  <a:srgbClr val="ED8B00"/>
                </a:solidFill>
                <a:latin typeface="Arial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44</a:t>
            </a:fld>
            <a:endParaRPr lang="de-DE" dirty="0">
              <a:solidFill>
                <a:srgbClr val="ED8B00"/>
              </a:solidFill>
              <a:latin typeface="Arial"/>
            </a:endParaRP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1547812" y="4948014"/>
            <a:ext cx="485906" cy="108012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Arial"/>
              </a:rPr>
              <a:t>12.12.2017</a:t>
            </a: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979712" y="4948014"/>
            <a:ext cx="4483001" cy="108012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Arial"/>
              </a:rPr>
              <a:t>/  Ergebnisse der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studie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 „mobiles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baden-württemberg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0498881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Handlungsoptionen für eine nachhaltige Entwicklung des Mobilitätsverhaltens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>
          <a:xfrm>
            <a:off x="1547812" y="1167426"/>
            <a:ext cx="5886506" cy="3294534"/>
          </a:xfrm>
        </p:spPr>
        <p:txBody>
          <a:bodyPr/>
          <a:lstStyle/>
          <a:p>
            <a:pPr lvl="3">
              <a:spcAft>
                <a:spcPts val="450"/>
              </a:spcAft>
            </a:pPr>
            <a:r>
              <a:rPr lang="de-DE" dirty="0"/>
              <a:t>Nachhaltige Mobilität muss partizipativ und erlebbar gemacht sowie anschaulich kommuniziert werden: über </a:t>
            </a:r>
            <a:r>
              <a:rPr lang="de-DE" b="1" dirty="0">
                <a:solidFill>
                  <a:schemeClr val="tx2"/>
                </a:solidFill>
              </a:rPr>
              <a:t>Pilotprojekte der neuen Mobilität</a:t>
            </a:r>
            <a:r>
              <a:rPr lang="de-DE" dirty="0"/>
              <a:t>.</a:t>
            </a:r>
          </a:p>
          <a:p>
            <a:pPr lvl="3">
              <a:spcAft>
                <a:spcPts val="450"/>
              </a:spcAft>
            </a:pPr>
            <a:r>
              <a:rPr lang="de-DE" b="1" dirty="0">
                <a:solidFill>
                  <a:schemeClr val="tx2"/>
                </a:solidFill>
              </a:rPr>
              <a:t>Rechtliche Rahmenbedingungen wie die StVO und das PBFG </a:t>
            </a:r>
            <a:r>
              <a:rPr lang="de-DE" dirty="0"/>
              <a:t>müssen zur Erleichterung einer umweltfreundlichen und sozial gerechten Mobilität angepasst werden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Gleichzeitig sind </a:t>
            </a:r>
            <a:r>
              <a:rPr lang="de-DE" b="1" dirty="0">
                <a:solidFill>
                  <a:schemeClr val="tx2"/>
                </a:solidFill>
              </a:rPr>
              <a:t>starke Preissignale in Form von Pkw-Maut und Parkraumbewirtschaftung </a:t>
            </a:r>
            <a:r>
              <a:rPr lang="de-DE" dirty="0"/>
              <a:t>notwendig.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Nahraumorientierung ist planerisches Leitbild. Die </a:t>
            </a:r>
            <a:r>
              <a:rPr lang="de-DE" b="1" dirty="0">
                <a:solidFill>
                  <a:schemeClr val="tx2"/>
                </a:solidFill>
              </a:rPr>
              <a:t>aktive Mobilität muss noch stärker als bisher gefördert </a:t>
            </a:r>
            <a:r>
              <a:rPr lang="de-DE" dirty="0"/>
              <a:t>und dafür benötigte Infrastrukturen um- und ausgebaut werden.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Der </a:t>
            </a:r>
            <a:r>
              <a:rPr lang="de-DE" b="1" dirty="0">
                <a:solidFill>
                  <a:schemeClr val="tx2"/>
                </a:solidFill>
              </a:rPr>
              <a:t>öffentliche Verkehr bildet das Rückgrat der neuen Mobilität</a:t>
            </a:r>
            <a:r>
              <a:rPr lang="de-DE" dirty="0"/>
              <a:t>. Er muss deutlich verbessert und die technologischen Möglichkeiten frühzeitig für ein attraktiveres Angebot genutzt werden.</a:t>
            </a:r>
          </a:p>
          <a:p>
            <a:pPr marL="0" lvl="2" indent="0">
              <a:buNone/>
            </a:pPr>
            <a:endParaRPr lang="de-DE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05EE493-AD2E-4872-B2F6-8F12A747F0A5}" type="slidenum">
              <a:rPr lang="de-DE">
                <a:solidFill>
                  <a:srgbClr val="ED8B00"/>
                </a:solidFill>
                <a:latin typeface="Arial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45</a:t>
            </a:fld>
            <a:endParaRPr lang="de-DE" dirty="0">
              <a:solidFill>
                <a:srgbClr val="ED8B00"/>
              </a:solidFill>
              <a:latin typeface="Arial"/>
            </a:endParaRP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1547812" y="4948014"/>
            <a:ext cx="485906" cy="108012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Arial"/>
              </a:rPr>
              <a:t>12.12.2017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979712" y="4948014"/>
            <a:ext cx="4483001" cy="108012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Arial"/>
              </a:rPr>
              <a:t>/  Ergebnisse der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studie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 „mobiles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baden-württemberg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911544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Handlungsoptionen für den nachhaltigen Einsatz von Technologien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>
          <a:xfrm>
            <a:off x="1547812" y="1167426"/>
            <a:ext cx="5886506" cy="3294534"/>
          </a:xfrm>
        </p:spPr>
        <p:txBody>
          <a:bodyPr/>
          <a:lstStyle/>
          <a:p>
            <a:pPr lvl="3">
              <a:spcAft>
                <a:spcPts val="450"/>
              </a:spcAft>
            </a:pPr>
            <a:r>
              <a:rPr lang="de-DE" dirty="0"/>
              <a:t>Um die Klimaschutzziele zu erreichen, ist die </a:t>
            </a:r>
            <a:r>
              <a:rPr lang="de-DE" b="1" dirty="0">
                <a:solidFill>
                  <a:schemeClr val="tx2"/>
                </a:solidFill>
              </a:rPr>
              <a:t>direkte Nutzung von erneuerbar erzeugtem Strom</a:t>
            </a:r>
            <a:r>
              <a:rPr lang="de-DE" dirty="0"/>
              <a:t> in Form von Elektromobilität Voraussetzung. 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Die </a:t>
            </a:r>
            <a:r>
              <a:rPr lang="de-DE" b="1" dirty="0">
                <a:solidFill>
                  <a:schemeClr val="tx2"/>
                </a:solidFill>
              </a:rPr>
              <a:t>vollständige Abkehr vom reinen Verbrennungsmotor muss 2035 erreicht sein</a:t>
            </a:r>
            <a:r>
              <a:rPr lang="de-DE" dirty="0"/>
              <a:t>, um bis 2050 den Fahrzeugbestand vollständig zu elektrifizieren: Dafür sind klare Rahmensetzungen in Form von CO</a:t>
            </a:r>
            <a:r>
              <a:rPr lang="de-DE" sz="900" dirty="0"/>
              <a:t>2</a:t>
            </a:r>
            <a:r>
              <a:rPr lang="de-DE" dirty="0"/>
              <a:t>-Standards für Pkw und Elektrofahrzeug-Quoten notwendig. 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Für die Verkehrsträger, bei denen eine direkte Stromnutzung nicht möglich ist (also im Schiffs- und Flugverkehr), werden </a:t>
            </a:r>
            <a:r>
              <a:rPr lang="de-DE" b="1" dirty="0">
                <a:solidFill>
                  <a:schemeClr val="tx2"/>
                </a:solidFill>
              </a:rPr>
              <a:t>CO</a:t>
            </a:r>
            <a:r>
              <a:rPr lang="de-DE" sz="1050" b="1" dirty="0">
                <a:solidFill>
                  <a:schemeClr val="tx2"/>
                </a:solidFill>
              </a:rPr>
              <a:t>2</a:t>
            </a:r>
            <a:r>
              <a:rPr lang="de-DE" b="1" dirty="0">
                <a:solidFill>
                  <a:schemeClr val="tx2"/>
                </a:solidFill>
              </a:rPr>
              <a:t>-freie Kraftstoffe benötigt</a:t>
            </a:r>
            <a:r>
              <a:rPr lang="de-DE" dirty="0"/>
              <a:t>. </a:t>
            </a:r>
          </a:p>
          <a:p>
            <a:pPr lvl="3">
              <a:spcAft>
                <a:spcPts val="450"/>
              </a:spcAft>
            </a:pPr>
            <a:r>
              <a:rPr lang="de-DE" b="1" dirty="0">
                <a:solidFill>
                  <a:schemeClr val="tx2"/>
                </a:solidFill>
              </a:rPr>
              <a:t>Strombasierte Kraftstoffe sind erst nach 2030 eine Option </a:t>
            </a:r>
            <a:r>
              <a:rPr lang="de-DE" dirty="0"/>
              <a:t>und bedürfen </a:t>
            </a:r>
            <a:r>
              <a:rPr lang="de-DE" b="1" dirty="0">
                <a:solidFill>
                  <a:schemeClr val="tx2"/>
                </a:solidFill>
              </a:rPr>
              <a:t>strenger Nachhaltigkeitsanforderungen</a:t>
            </a:r>
            <a:r>
              <a:rPr lang="de-DE" dirty="0"/>
              <a:t>. Sie dürfen nicht als Argumentationshilfe missbraucht werden, um den Ausstieg aus dem Verbrennungsmotor beim Pkw hinauszuzögern. </a:t>
            </a:r>
          </a:p>
          <a:p>
            <a:pPr marL="0" lvl="2" indent="0">
              <a:buNone/>
            </a:pPr>
            <a:endParaRPr lang="de-DE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05EE493-AD2E-4872-B2F6-8F12A747F0A5}" type="slidenum">
              <a:rPr lang="de-DE">
                <a:solidFill>
                  <a:srgbClr val="ED8B00"/>
                </a:solidFill>
                <a:latin typeface="Arial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46</a:t>
            </a:fld>
            <a:endParaRPr lang="de-DE" dirty="0">
              <a:solidFill>
                <a:srgbClr val="ED8B00"/>
              </a:solidFill>
              <a:latin typeface="Arial"/>
            </a:endParaRP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1547812" y="4948014"/>
            <a:ext cx="485906" cy="108012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Arial"/>
              </a:rPr>
              <a:t>12.12.2017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979712" y="4948014"/>
            <a:ext cx="4483001" cy="108012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Arial"/>
              </a:rPr>
              <a:t>/  Ergebnisse der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studie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 „mobiles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baden-württemberg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5549115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Handlungsoptionen für eine nachhaltige Entwicklung der Mobilitätswirtschaft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>
          <a:xfrm>
            <a:off x="1547812" y="1329444"/>
            <a:ext cx="5886506" cy="3294534"/>
          </a:xfrm>
        </p:spPr>
        <p:txBody>
          <a:bodyPr/>
          <a:lstStyle/>
          <a:p>
            <a:pPr lvl="3">
              <a:spcAft>
                <a:spcPts val="450"/>
              </a:spcAft>
            </a:pPr>
            <a:r>
              <a:rPr lang="de-DE" dirty="0"/>
              <a:t>Die heutige Mobilitätswirtschaftsstruktur des Landes ist (noch) nicht auf globale Nachhaltigkeit ausgelegt. Dies ist als </a:t>
            </a:r>
            <a:r>
              <a:rPr lang="de-DE" b="1" dirty="0">
                <a:solidFill>
                  <a:schemeClr val="tx2"/>
                </a:solidFill>
              </a:rPr>
              <a:t>Herausforderung und Chance</a:t>
            </a:r>
            <a:r>
              <a:rPr lang="de-DE" dirty="0"/>
              <a:t> zu begreifen. 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Für eine Sicherstellung der wirtschaftlichen Tragfähigkeit Baden-Württembergs ist eine </a:t>
            </a:r>
            <a:r>
              <a:rPr lang="de-DE" b="1" dirty="0">
                <a:solidFill>
                  <a:schemeClr val="tx2"/>
                </a:solidFill>
              </a:rPr>
              <a:t>industriepolitische Strategie </a:t>
            </a:r>
            <a:r>
              <a:rPr lang="de-DE" dirty="0"/>
              <a:t>notwendig, die den Strukturwandel frühzeitig aktiv gestaltet. </a:t>
            </a:r>
          </a:p>
          <a:p>
            <a:pPr lvl="3">
              <a:spcAft>
                <a:spcPts val="450"/>
              </a:spcAft>
            </a:pPr>
            <a:r>
              <a:rPr lang="de-DE" dirty="0"/>
              <a:t>Für Planungs- und Investitionssicherheit der Industrie, aber auch für eindeutige Investitionssignale in neue Infrastrukturen (v. a. Ladeinfrastruktur), empfiehlt sich die frühzeitige Kommunikation und rechtliche Fixierung von Maßnahmen mit </a:t>
            </a:r>
            <a:r>
              <a:rPr lang="de-DE" b="1" dirty="0">
                <a:solidFill>
                  <a:schemeClr val="tx2"/>
                </a:solidFill>
              </a:rPr>
              <a:t>klaren Anforderungen für die Zukunft</a:t>
            </a:r>
            <a:r>
              <a:rPr lang="de-DE" dirty="0"/>
              <a:t> (z. B. CO</a:t>
            </a:r>
            <a:r>
              <a:rPr lang="de-DE" sz="1050" dirty="0"/>
              <a:t>2</a:t>
            </a:r>
            <a:r>
              <a:rPr lang="de-DE" dirty="0"/>
              <a:t>-Standards 2030).</a:t>
            </a:r>
          </a:p>
          <a:p>
            <a:pPr marL="0" lvl="2" indent="0">
              <a:buNone/>
            </a:pPr>
            <a:endParaRPr lang="de-DE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C05EE493-AD2E-4872-B2F6-8F12A747F0A5}" type="slidenum">
              <a:rPr lang="de-DE">
                <a:solidFill>
                  <a:srgbClr val="ED8B00"/>
                </a:solidFill>
                <a:latin typeface="Arial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47</a:t>
            </a:fld>
            <a:endParaRPr lang="de-DE" dirty="0">
              <a:solidFill>
                <a:srgbClr val="ED8B00"/>
              </a:solidFill>
              <a:latin typeface="Arial"/>
            </a:endParaRP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1547812" y="4948014"/>
            <a:ext cx="485906" cy="108012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Arial"/>
              </a:rPr>
              <a:t>12.12.2017</a:t>
            </a:r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979712" y="4948014"/>
            <a:ext cx="4483001" cy="108012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 dirty="0">
                <a:solidFill>
                  <a:srgbClr val="000000"/>
                </a:solidFill>
                <a:latin typeface="Arial"/>
              </a:rPr>
              <a:t>/  Ergebnisse der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studie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 „mobiles </a:t>
            </a:r>
            <a:r>
              <a:rPr lang="de-DE" dirty="0" err="1">
                <a:solidFill>
                  <a:srgbClr val="000000"/>
                </a:solidFill>
                <a:latin typeface="Arial"/>
              </a:rPr>
              <a:t>baden-württemberg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632206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47812" y="843558"/>
            <a:ext cx="5778104" cy="3672408"/>
          </a:xfrm>
        </p:spPr>
        <p:txBody>
          <a:bodyPr>
            <a:normAutofit/>
          </a:bodyPr>
          <a:lstStyle/>
          <a:p>
            <a:r>
              <a:rPr lang="de-DE" b="0" dirty="0"/>
              <a:t>Eine nachhaltige Entwicklung des Verkehrssektors kann nur dann erreicht werden, wenn seitens der Politik die Nachhaltigkeitsherausforderungen und die sich daraus ergebenden Ziele samt sich stellender Zielkonflikte </a:t>
            </a:r>
            <a:r>
              <a:rPr lang="de-DE" b="0" dirty="0">
                <a:solidFill>
                  <a:schemeClr val="accent1"/>
                </a:solidFill>
              </a:rPr>
              <a:t>offen kommuniziert</a:t>
            </a:r>
            <a:r>
              <a:rPr lang="de-DE" b="0" dirty="0"/>
              <a:t> werden.</a:t>
            </a:r>
          </a:p>
          <a:p>
            <a:r>
              <a:rPr lang="de-DE" b="0" dirty="0"/>
              <a:t>Diese Ziele müssen vom Bewusstsein und den Aktivitäten der Bürgerinnen und Bürger getragen werden. Nur dann entstehen ausreichend </a:t>
            </a:r>
            <a:r>
              <a:rPr lang="de-DE" b="0" dirty="0">
                <a:solidFill>
                  <a:schemeClr val="accent1"/>
                </a:solidFill>
              </a:rPr>
              <a:t>gesellschaftliche und politische Mehrheiten für eine Transformation unserer Mobilität</a:t>
            </a:r>
            <a:r>
              <a:rPr lang="de-DE" b="0" dirty="0"/>
              <a:t>. </a:t>
            </a:r>
          </a:p>
          <a:p>
            <a:r>
              <a:rPr lang="de-DE" b="0" dirty="0"/>
              <a:t>Die </a:t>
            </a:r>
            <a:r>
              <a:rPr lang="de-DE" b="0" dirty="0">
                <a:solidFill>
                  <a:schemeClr val="accent1"/>
                </a:solidFill>
              </a:rPr>
              <a:t>Gesellschaft sollte einen offenen Diskurs führen</a:t>
            </a:r>
            <a:r>
              <a:rPr lang="de-DE" b="0" dirty="0"/>
              <a:t>, welche Formen der Mobilität und den damit verbundenen Auswirkungen sie wirklich will, und was sie bereit ist dafür zu tun. </a:t>
            </a:r>
          </a:p>
          <a:p>
            <a:r>
              <a:rPr lang="de-DE" b="0" dirty="0"/>
              <a:t>Die vorliegende Studie mit ihren Ergebnissen zu den drei betrachteten Szenarien und Zukunftsvisionen sieht sich als </a:t>
            </a:r>
            <a:r>
              <a:rPr lang="de-DE" b="0" dirty="0">
                <a:solidFill>
                  <a:schemeClr val="accent1"/>
                </a:solidFill>
              </a:rPr>
              <a:t>Grundlage für einen solchen Diskurs</a:t>
            </a:r>
            <a:r>
              <a:rPr lang="de-DE" b="0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prstClr val="black"/>
                </a:solidFill>
                <a:latin typeface="Arial"/>
              </a:rPr>
              <a:t> </a:t>
            </a:r>
            <a:fld id="{5F1BFBE3-3A4E-4FFD-80E2-BCF2DC0B3100}" type="slidenum">
              <a:rPr lang="de-DE">
                <a:solidFill>
                  <a:prstClr val="black"/>
                </a:solidFill>
                <a:latin typeface="Arial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de-DE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936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mtClean="0"/>
              <a:t> </a:t>
            </a:r>
            <a:endParaRPr lang="de-DE" dirty="0"/>
          </a:p>
        </p:txBody>
      </p:sp>
      <p:sp>
        <p:nvSpPr>
          <p:cNvPr id="35" name="Titel 17"/>
          <p:cNvSpPr txBox="1">
            <a:spLocks/>
          </p:cNvSpPr>
          <p:nvPr/>
        </p:nvSpPr>
        <p:spPr bwMode="auto">
          <a:xfrm>
            <a:off x="439527" y="149157"/>
            <a:ext cx="85551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Flankierung durch öffentliche Maßnahmen</a:t>
            </a:r>
            <a:b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800" dirty="0">
                <a:solidFill>
                  <a:schemeClr val="accent2"/>
                </a:solidFill>
              </a:rPr>
              <a:t>Landesaktivitäten sollen den Zulieferern mehr Planungssicherheit </a:t>
            </a:r>
            <a:r>
              <a:rPr lang="de-DE" sz="1800" dirty="0" smtClean="0">
                <a:solidFill>
                  <a:schemeClr val="accent2"/>
                </a:solidFill>
              </a:rPr>
              <a:t>bieten</a:t>
            </a:r>
            <a:endParaRPr lang="de-DE" sz="1800" kern="1200" dirty="0">
              <a:solidFill>
                <a:schemeClr val="accent2"/>
              </a:solidFill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3133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3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pieren 28"/>
          <p:cNvGrpSpPr/>
          <p:nvPr/>
        </p:nvGrpSpPr>
        <p:grpSpPr>
          <a:xfrm>
            <a:off x="370603" y="977880"/>
            <a:ext cx="8524227" cy="3420000"/>
            <a:chOff x="370603" y="977880"/>
            <a:chExt cx="8524227" cy="3420000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370603" y="977880"/>
              <a:ext cx="8524227" cy="3420000"/>
              <a:chOff x="370603" y="977880"/>
              <a:chExt cx="8524227" cy="3420000"/>
            </a:xfrm>
          </p:grpSpPr>
          <p:pic>
            <p:nvPicPr>
              <p:cNvPr id="2" name="Grafik 1"/>
              <p:cNvPicPr>
                <a:picLocks noChangeAspect="1"/>
              </p:cNvPicPr>
              <p:nvPr/>
            </p:nvPicPr>
            <p:blipFill rotWithShape="1">
              <a:blip r:embed="rId3"/>
              <a:srcRect t="13916" b="10562"/>
              <a:stretch/>
            </p:blipFill>
            <p:spPr>
              <a:xfrm>
                <a:off x="370603" y="977880"/>
                <a:ext cx="8524227" cy="3420000"/>
              </a:xfrm>
              <a:prstGeom prst="rect">
                <a:avLst/>
              </a:prstGeom>
            </p:spPr>
          </p:pic>
          <p:sp>
            <p:nvSpPr>
              <p:cNvPr id="3" name="Rechteck 2"/>
              <p:cNvSpPr/>
              <p:nvPr/>
            </p:nvSpPr>
            <p:spPr bwMode="auto">
              <a:xfrm>
                <a:off x="1119227" y="1055601"/>
                <a:ext cx="1370691" cy="20383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  <a:headEnd/>
                <a:tailEnd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de-D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1" name="Rechteck 10"/>
              <p:cNvSpPr/>
              <p:nvPr/>
            </p:nvSpPr>
            <p:spPr bwMode="auto">
              <a:xfrm>
                <a:off x="2783977" y="1061286"/>
                <a:ext cx="1864728" cy="20383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  <a:headEnd/>
                <a:tailEnd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de-D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2" name="Rechteck 11"/>
              <p:cNvSpPr/>
              <p:nvPr/>
            </p:nvSpPr>
            <p:spPr bwMode="auto">
              <a:xfrm>
                <a:off x="4936987" y="1061286"/>
                <a:ext cx="840703" cy="20383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  <a:headEnd/>
                <a:tailEnd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de-D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3" name="Rechteck 12"/>
              <p:cNvSpPr/>
              <p:nvPr/>
            </p:nvSpPr>
            <p:spPr bwMode="auto">
              <a:xfrm>
                <a:off x="6044886" y="1061286"/>
                <a:ext cx="1174551" cy="20383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  <a:headEnd/>
                <a:tailEnd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de-D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4" name="Rechteck 13"/>
              <p:cNvSpPr/>
              <p:nvPr/>
            </p:nvSpPr>
            <p:spPr bwMode="auto">
              <a:xfrm>
                <a:off x="7503259" y="1061286"/>
                <a:ext cx="1174551" cy="203835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  <a:headEnd/>
                <a:tailEnd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de-DE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28" name="Rechteck 27"/>
            <p:cNvSpPr/>
            <p:nvPr/>
          </p:nvSpPr>
          <p:spPr bwMode="auto">
            <a:xfrm>
              <a:off x="993966" y="4169896"/>
              <a:ext cx="7624321" cy="225847"/>
            </a:xfrm>
            <a:prstGeom prst="rect">
              <a:avLst/>
            </a:prstGeom>
            <a:solidFill>
              <a:schemeClr val="bg1"/>
            </a:solidFill>
            <a:ln w="28575">
              <a:noFill/>
              <a:headEnd/>
              <a:tailEnd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de-DE" sz="1050" dirty="0" smtClean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5" name="Rechteck 14"/>
          <p:cNvSpPr/>
          <p:nvPr/>
        </p:nvSpPr>
        <p:spPr bwMode="auto">
          <a:xfrm>
            <a:off x="471221" y="1366365"/>
            <a:ext cx="482824" cy="2982494"/>
          </a:xfrm>
          <a:prstGeom prst="rect">
            <a:avLst/>
          </a:prstGeom>
          <a:solidFill>
            <a:schemeClr val="bg1"/>
          </a:solidFill>
          <a:ln w="28575">
            <a:noFill/>
            <a:headEnd/>
            <a:tailEnd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de-DE" sz="105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Titel 1"/>
          <p:cNvSpPr txBox="1">
            <a:spLocks/>
          </p:cNvSpPr>
          <p:nvPr/>
        </p:nvSpPr>
        <p:spPr bwMode="auto">
          <a:xfrm>
            <a:off x="438174" y="153134"/>
            <a:ext cx="8470116" cy="4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Steigender Mobilitätsbedarf</a:t>
            </a:r>
            <a:br>
              <a:rPr lang="de-DE" altLang="de-DE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altLang="de-DE" sz="1600" kern="0" dirty="0" smtClean="0">
                <a:solidFill>
                  <a:schemeClr val="accent2"/>
                </a:solidFill>
                <a:cs typeface="Arial" panose="020B0604020202020204" pitchFamily="34" charset="0"/>
              </a:rPr>
              <a:t>Personenverkehr in Deutschland (Milliarden Personenkilometer)</a:t>
            </a:r>
            <a:endParaRPr lang="de-DE" altLang="de-DE" sz="1600" kern="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037808" y="1055023"/>
            <a:ext cx="15376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PKW und Motorräder</a:t>
            </a:r>
            <a:endParaRPr lang="de-DE" sz="105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717373" y="1055023"/>
            <a:ext cx="19688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Öffentlicher Straßenverkehr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849407" y="1055023"/>
            <a:ext cx="9284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Luftverkehr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978392" y="1055023"/>
            <a:ext cx="124104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Schienenverkehr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445191" y="1055023"/>
            <a:ext cx="12827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Binnenschifffahrt</a:t>
            </a:r>
          </a:p>
        </p:txBody>
      </p:sp>
      <p:sp>
        <p:nvSpPr>
          <p:cNvPr id="9" name="Text Box 52"/>
          <p:cNvSpPr txBox="1">
            <a:spLocks noChangeArrowheads="1"/>
          </p:cNvSpPr>
          <p:nvPr/>
        </p:nvSpPr>
        <p:spPr bwMode="auto">
          <a:xfrm>
            <a:off x="359056" y="4321585"/>
            <a:ext cx="8303073" cy="29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de-DE"/>
            </a:defPPr>
            <a:lvl1pPr eaLnBrk="0" hangingPunct="0">
              <a:lnSpc>
                <a:spcPts val="1925"/>
              </a:lnSpc>
              <a:spcBef>
                <a:spcPts val="363"/>
              </a:spcBef>
              <a:buSzPct val="100000"/>
              <a:defRPr sz="600">
                <a:solidFill>
                  <a:schemeClr val="tx1">
                    <a:lumMod val="75000"/>
                    <a:lumOff val="25000"/>
                  </a:schemeClr>
                </a:solidFill>
                <a:latin typeface="Frutiger 55 Roman" pitchFamily="34" charset="0"/>
                <a:ea typeface="ＭＳ Ｐゴシック"/>
                <a:cs typeface="ＭＳ Ｐゴシック"/>
              </a:defRPr>
            </a:lvl1pPr>
          </a:lstStyle>
          <a:p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Quelle: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European Commission; 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Prognose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EU-</a:t>
            </a:r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Referenzszenario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2016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359719" y="1416469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1.500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59719" y="1928060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1.200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508799" y="2435061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9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00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08799" y="2962838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6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00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08799" y="3482365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3</a:t>
            </a: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00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707571" y="399761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0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302718" y="414524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2000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3451473" y="414524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2020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5575409" y="414524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2030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734634" y="414524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2040</a:t>
            </a: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540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3"/>
          <p:cNvSpPr>
            <a:spLocks noChangeArrowheads="1"/>
          </p:cNvSpPr>
          <p:nvPr/>
        </p:nvSpPr>
        <p:spPr bwMode="auto">
          <a:xfrm>
            <a:off x="447123" y="372613"/>
            <a:ext cx="8375997" cy="144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de-DE" sz="3900" b="1" dirty="0" smtClean="0">
                <a:solidFill>
                  <a:schemeClr val="accent2"/>
                </a:solidFill>
                <a:latin typeface="+mj-lt"/>
              </a:rPr>
              <a:t>»</a:t>
            </a:r>
            <a:r>
              <a:rPr lang="en-US" sz="3900" b="1" dirty="0" smtClean="0">
                <a:solidFill>
                  <a:schemeClr val="accent2"/>
                </a:solidFill>
                <a:latin typeface="+mj-lt"/>
              </a:rPr>
              <a:t>If </a:t>
            </a:r>
            <a:r>
              <a:rPr lang="en-US" sz="3900" b="1" dirty="0">
                <a:solidFill>
                  <a:schemeClr val="accent2"/>
                </a:solidFill>
                <a:latin typeface="+mj-lt"/>
              </a:rPr>
              <a:t>everything seems under control, </a:t>
            </a:r>
            <a:r>
              <a:rPr lang="en-US" sz="3900" b="1" dirty="0" smtClean="0">
                <a:solidFill>
                  <a:schemeClr val="accent2"/>
                </a:solidFill>
                <a:latin typeface="+mj-lt"/>
              </a:rPr>
              <a:t>you´re just not going </a:t>
            </a:r>
            <a:r>
              <a:rPr lang="en-US" sz="3900" b="1" dirty="0">
                <a:solidFill>
                  <a:schemeClr val="accent2"/>
                </a:solidFill>
                <a:latin typeface="+mj-lt"/>
              </a:rPr>
              <a:t>fast enough</a:t>
            </a:r>
            <a:r>
              <a:rPr lang="en-US" sz="3900" b="1" dirty="0" smtClean="0">
                <a:solidFill>
                  <a:schemeClr val="accent2"/>
                </a:solidFill>
                <a:latin typeface="+mj-lt"/>
              </a:rPr>
              <a:t>.</a:t>
            </a:r>
            <a:r>
              <a:rPr lang="de-DE" sz="3900" b="1" dirty="0" smtClean="0">
                <a:solidFill>
                  <a:schemeClr val="accent2"/>
                </a:solidFill>
                <a:latin typeface="+mj-lt"/>
              </a:rPr>
              <a:t>«</a:t>
            </a:r>
            <a:endParaRPr lang="de-DE" sz="39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332418" y="3874581"/>
            <a:ext cx="17891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73125" eaLnBrk="0" hangingPunct="0">
              <a:spcAft>
                <a:spcPts val="0"/>
              </a:spcAft>
              <a:defRPr/>
            </a:pPr>
            <a:r>
              <a:rPr 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  <a:t>Mario Andretti</a:t>
            </a:r>
            <a:br>
              <a:rPr 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charset="0"/>
              </a:rPr>
            </a:br>
            <a:r>
              <a:rPr lang="de-DE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Racing 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  <a:latin typeface="+mn-lt"/>
                <a:cs typeface="Arial" charset="0"/>
              </a:rPr>
              <a:t>driver</a:t>
            </a:r>
            <a:endParaRPr lang="de-DE" dirty="0" smtClean="0">
              <a:solidFill>
                <a:schemeClr val="bg1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197" y="2063142"/>
            <a:ext cx="3502876" cy="23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4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444501" y="1244307"/>
            <a:ext cx="6520566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73125" eaLnBrk="0" hangingPunct="0">
              <a:spcAft>
                <a:spcPts val="0"/>
              </a:spcAft>
              <a:defRPr/>
            </a:pPr>
            <a:r>
              <a:rPr lang="de-DE" sz="2000" b="1" dirty="0">
                <a:solidFill>
                  <a:schemeClr val="accent2"/>
                </a:solidFill>
                <a:latin typeface="+mj-lt"/>
                <a:cs typeface="Arial" charset="0"/>
              </a:rPr>
              <a:t>Prof. Dr.-Ing. </a:t>
            </a:r>
            <a:r>
              <a:rPr lang="de-DE" sz="2000" b="1" dirty="0" smtClean="0">
                <a:solidFill>
                  <a:schemeClr val="accent2"/>
                </a:solidFill>
                <a:latin typeface="+mj-lt"/>
                <a:cs typeface="Arial" charset="0"/>
              </a:rPr>
              <a:t>Prof. e. h. </a:t>
            </a:r>
            <a:br>
              <a:rPr lang="de-DE" sz="2000" b="1" dirty="0" smtClean="0">
                <a:solidFill>
                  <a:schemeClr val="accent2"/>
                </a:solidFill>
                <a:latin typeface="+mj-lt"/>
                <a:cs typeface="Arial" charset="0"/>
              </a:rPr>
            </a:br>
            <a:r>
              <a:rPr lang="de-DE" sz="2000" b="1" dirty="0" smtClean="0">
                <a:solidFill>
                  <a:schemeClr val="accent2"/>
                </a:solidFill>
                <a:latin typeface="+mj-lt"/>
                <a:cs typeface="Arial" charset="0"/>
              </a:rPr>
              <a:t>Wilhelm Bauer</a:t>
            </a:r>
            <a:br>
              <a:rPr lang="de-DE" sz="2000" b="1" dirty="0" smtClean="0">
                <a:solidFill>
                  <a:schemeClr val="accent2"/>
                </a:solidFill>
                <a:latin typeface="+mj-lt"/>
                <a:cs typeface="Arial" charset="0"/>
              </a:rPr>
            </a:br>
            <a:endParaRPr lang="de-DE" sz="1400" dirty="0">
              <a:solidFill>
                <a:schemeClr val="tx1">
                  <a:lumMod val="85000"/>
                  <a:lumOff val="15000"/>
                </a:schemeClr>
              </a:solidFill>
              <a:latin typeface="Frutiger LT Com 55 Roman"/>
              <a:cs typeface="Arial" charset="0"/>
            </a:endParaRPr>
          </a:p>
          <a:p>
            <a:pPr defTabSz="873125" eaLnBrk="0" hangingPunct="0">
              <a:spcAft>
                <a:spcPts val="0"/>
              </a:spcAft>
              <a:defRPr/>
            </a:pP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/>
                <a:cs typeface="Arial" charset="0"/>
              </a:rPr>
              <a:t>Technologiebeauftragter der </a:t>
            </a:r>
            <a:b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/>
                <a:cs typeface="Arial" charset="0"/>
              </a:rPr>
            </a:b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/>
                <a:cs typeface="Arial" charset="0"/>
              </a:rPr>
              <a:t>Landesregierung Baden-Württemberg</a:t>
            </a:r>
            <a:b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/>
                <a:cs typeface="Arial" charset="0"/>
              </a:rPr>
            </a:br>
            <a:endParaRPr lang="de-DE" sz="1400" dirty="0" smtClean="0">
              <a:solidFill>
                <a:schemeClr val="tx1">
                  <a:lumMod val="85000"/>
                  <a:lumOff val="15000"/>
                </a:schemeClr>
              </a:solidFill>
              <a:latin typeface="Frutiger LT Com 55 Roman"/>
              <a:cs typeface="Arial" charset="0"/>
            </a:endParaRPr>
          </a:p>
          <a:p>
            <a:pPr defTabSz="873125" eaLnBrk="0" hangingPunct="0">
              <a:spcAft>
                <a:spcPts val="0"/>
              </a:spcAft>
              <a:defRPr/>
            </a:pP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/>
                <a:cs typeface="Arial" charset="0"/>
              </a:rPr>
              <a:t>Institutsleiter</a:t>
            </a:r>
            <a:b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/>
                <a:cs typeface="Arial" charset="0"/>
              </a:rPr>
            </a:b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/>
                <a:cs typeface="Arial" charset="0"/>
              </a:rPr>
              <a:t>Fraunhofer-Institut für Arbeitswirtschaft</a:t>
            </a:r>
            <a:b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/>
                <a:cs typeface="Arial" charset="0"/>
              </a:rPr>
            </a:br>
            <a:r>
              <a:rPr lang="de-DE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/>
                <a:cs typeface="Arial" charset="0"/>
              </a:rPr>
              <a:t>und Organisation IAO</a:t>
            </a:r>
          </a:p>
          <a:p>
            <a:pPr defTabSz="873125" eaLnBrk="0" hangingPunct="0">
              <a:spcAft>
                <a:spcPts val="0"/>
              </a:spcAft>
              <a:defRPr/>
            </a:pPr>
            <a:r>
              <a:rPr lang="de-DE" sz="14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/>
                <a:cs typeface="Arial" charset="0"/>
              </a:rPr>
              <a:t>Nobelstraße </a:t>
            </a:r>
            <a:r>
              <a:rPr lang="de-DE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/>
                <a:cs typeface="Arial" charset="0"/>
              </a:rPr>
              <a:t>12</a:t>
            </a:r>
          </a:p>
          <a:p>
            <a:pPr defTabSz="873125" eaLnBrk="0" hangingPunct="0">
              <a:spcAft>
                <a:spcPts val="0"/>
              </a:spcAft>
              <a:defRPr/>
            </a:pPr>
            <a:r>
              <a:rPr lang="de-DE" sz="14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/>
                <a:cs typeface="Arial" charset="0"/>
              </a:rPr>
              <a:t>70569 </a:t>
            </a:r>
            <a:r>
              <a:rPr lang="de-DE" sz="14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utiger LT Com 55 Roman"/>
                <a:cs typeface="Arial" charset="0"/>
              </a:rPr>
              <a:t>Stuttgart</a:t>
            </a:r>
          </a:p>
          <a:p>
            <a:pPr defTabSz="873125" eaLnBrk="0" hangingPunct="0">
              <a:spcAft>
                <a:spcPts val="0"/>
              </a:spcAft>
              <a:defRPr/>
            </a:pPr>
            <a:endParaRPr lang="de-DE" sz="1600" b="0" dirty="0">
              <a:solidFill>
                <a:srgbClr val="1D89E3"/>
              </a:solidFill>
              <a:latin typeface="Frutiger LT Com 55 Roman"/>
              <a:cs typeface="Arial" charset="0"/>
            </a:endParaRPr>
          </a:p>
          <a:p>
            <a:pPr defTabSz="873125" eaLnBrk="0" hangingPunct="0">
              <a:spcAft>
                <a:spcPts val="0"/>
              </a:spcAft>
              <a:defRPr/>
            </a:pPr>
            <a:r>
              <a:rPr lang="de-DE" sz="1400" dirty="0" smtClean="0">
                <a:solidFill>
                  <a:schemeClr val="accent6"/>
                </a:solidFill>
                <a:latin typeface="Frutiger LT Com 55 Roman"/>
                <a:cs typeface="Arial" charset="0"/>
              </a:rPr>
              <a:t>wilhelm.bauer</a:t>
            </a:r>
            <a:r>
              <a:rPr lang="de-DE" sz="1400" b="0" dirty="0" smtClean="0">
                <a:solidFill>
                  <a:schemeClr val="accent6"/>
                </a:solidFill>
                <a:latin typeface="Frutiger LT Com 55 Roman"/>
                <a:cs typeface="Arial" charset="0"/>
              </a:rPr>
              <a:t>@iao.fraunhofer.de</a:t>
            </a:r>
            <a:endParaRPr lang="de-DE" sz="1400" dirty="0">
              <a:solidFill>
                <a:schemeClr val="accent6"/>
              </a:solidFill>
              <a:latin typeface="Frutiger LT Com 55 Roman"/>
              <a:cs typeface="Arial" charset="0"/>
            </a:endParaRPr>
          </a:p>
          <a:p>
            <a:pPr defTabSz="873125" eaLnBrk="0" hangingPunct="0">
              <a:spcAft>
                <a:spcPts val="0"/>
              </a:spcAft>
              <a:defRPr/>
            </a:pPr>
            <a:r>
              <a:rPr lang="de-DE" sz="1400" dirty="0" smtClean="0">
                <a:solidFill>
                  <a:schemeClr val="accent2"/>
                </a:solidFill>
                <a:latin typeface="Frutiger LT Com 55 Roman"/>
                <a:cs typeface="Arial" charset="0"/>
              </a:rPr>
              <a:t>www.iao.fraunhofer.de</a:t>
            </a:r>
            <a:endParaRPr lang="de-DE" sz="1400" dirty="0">
              <a:solidFill>
                <a:schemeClr val="accent2"/>
              </a:solidFill>
              <a:latin typeface="Frutiger LT Com 55 Roman"/>
              <a:cs typeface="Arial" charset="0"/>
            </a:endParaRPr>
          </a:p>
        </p:txBody>
      </p:sp>
      <p:sp>
        <p:nvSpPr>
          <p:cNvPr id="22534" name="Rectangle 5"/>
          <p:cNvSpPr txBox="1">
            <a:spLocks noChangeArrowheads="1"/>
          </p:cNvSpPr>
          <p:nvPr/>
        </p:nvSpPr>
        <p:spPr bwMode="auto">
          <a:xfrm>
            <a:off x="439738" y="152250"/>
            <a:ext cx="83757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Frutiger LT Com 55 Roman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Frutiger LT Com 55 Roman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Frutiger LT Com 55 Roman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Frutiger LT Com 55 Roman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Frutiger LT Com 55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rutiger LT Com 55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rutiger LT Com 55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rutiger LT Com 55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Frutiger LT Com 55 Roman" pitchFamily="34" charset="0"/>
              </a:defRPr>
            </a:lvl9pPr>
          </a:lstStyle>
          <a:p>
            <a:pPr eaLnBrk="1" hangingPunct="1"/>
            <a:r>
              <a:rPr lang="de-DE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Kontakt</a:t>
            </a:r>
            <a:endParaRPr lang="de-DE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01" y="1205363"/>
            <a:ext cx="4258549" cy="319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24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/>
          <p:cNvSpPr>
            <a:spLocks noGrp="1"/>
          </p:cNvSpPr>
          <p:nvPr>
            <p:ph type="title"/>
          </p:nvPr>
        </p:nvSpPr>
        <p:spPr>
          <a:xfrm>
            <a:off x="435785" y="153378"/>
            <a:ext cx="8223250" cy="323850"/>
          </a:xfrm>
        </p:spPr>
        <p:txBody>
          <a:bodyPr/>
          <a:lstStyle/>
          <a:p>
            <a: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Intelligente Mobilität </a:t>
            </a:r>
            <a:r>
              <a:rPr lang="de-DE" kern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und die </a:t>
            </a:r>
            <a: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Stadt der Zukunft</a:t>
            </a:r>
            <a:br>
              <a:rPr lang="de-DE" kern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800" kern="1200" dirty="0" smtClean="0">
                <a:solidFill>
                  <a:schemeClr val="accent2"/>
                </a:solidFill>
              </a:rPr>
              <a:t>9. Innovationspreis Landkreis Ravensburg 2017/2018</a:t>
            </a:r>
            <a:endParaRPr lang="de-DE" sz="1800" kern="1200" dirty="0">
              <a:solidFill>
                <a:schemeClr val="accent2"/>
              </a:solidFill>
            </a:endParaRPr>
          </a:p>
        </p:txBody>
      </p:sp>
      <p:sp>
        <p:nvSpPr>
          <p:cNvPr id="7" name="Textplatzhalter 18"/>
          <p:cNvSpPr>
            <a:spLocks noGrp="1"/>
          </p:cNvSpPr>
          <p:nvPr>
            <p:ph idx="1"/>
          </p:nvPr>
        </p:nvSpPr>
        <p:spPr>
          <a:xfrm>
            <a:off x="448019" y="1055601"/>
            <a:ext cx="8223250" cy="3350000"/>
          </a:xfrm>
        </p:spPr>
        <p:txBody>
          <a:bodyPr/>
          <a:lstStyle/>
          <a:p>
            <a:pPr marL="285750" indent="-285750">
              <a:spcAft>
                <a:spcPts val="1350"/>
              </a:spcAft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Vortragsdatum: 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August 2018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Aft>
                <a:spcPts val="1350"/>
              </a:spcAft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Vortragsort: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Kreissparkasse Ravensburg </a:t>
            </a:r>
            <a:r>
              <a:rPr lang="de-DE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(Kundenhalle)</a:t>
            </a:r>
            <a:endParaRPr lang="de-DE" sz="2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Aft>
                <a:spcPts val="1350"/>
              </a:spcAft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Vortragszeitraum: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ca. 18:45-19:20 Uhr</a:t>
            </a:r>
          </a:p>
          <a:p>
            <a:pPr marL="285750" indent="-285750">
              <a:spcAft>
                <a:spcPts val="1350"/>
              </a:spcAft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Vortragsdauer</a:t>
            </a: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</a:t>
            </a:r>
            <a:r>
              <a:rPr lang="de-DE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35 Minuten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Aft>
                <a:spcPts val="1350"/>
              </a:spcAft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Diskussion: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 Minuten </a:t>
            </a:r>
            <a:r>
              <a:rPr lang="de-DE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(für Publikumsfragen)</a:t>
            </a:r>
          </a:p>
          <a:p>
            <a:pPr marL="285750" indent="-285750">
              <a:spcAft>
                <a:spcPts val="1350"/>
              </a:spcAft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Veranstaltungsausrichtung: </a:t>
            </a:r>
            <a:r>
              <a:rPr lang="de-DE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wissenschaftlich/industrieorientiert</a:t>
            </a:r>
            <a:endParaRPr lang="de-DE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spcAft>
                <a:spcPts val="1350"/>
              </a:spcAft>
              <a:buClr>
                <a:schemeClr val="accent2"/>
              </a:buClr>
              <a:buFont typeface="Wingdings" panose="05000000000000000000" pitchFamily="2" charset="2"/>
              <a:buChar char="n"/>
            </a:pPr>
            <a:r>
              <a:rPr lang="de-DE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Teilnehmeranzahl: </a:t>
            </a:r>
            <a:r>
              <a:rPr lang="de-DE" sz="13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ca. 120 </a:t>
            </a:r>
            <a:r>
              <a:rPr lang="de-DE" sz="13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Teilnehmer/Unternehmer aus </a:t>
            </a:r>
            <a:r>
              <a:rPr lang="de-DE" sz="13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der Wirtschaft des Landkreises</a:t>
            </a:r>
          </a:p>
        </p:txBody>
      </p:sp>
    </p:spTree>
    <p:extLst>
      <p:ext uri="{BB962C8B-B14F-4D97-AF65-F5344CB8AC3E}">
        <p14:creationId xmlns:p14="http://schemas.microsoft.com/office/powerpoint/2010/main" val="406581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" b="7568"/>
          <a:stretch/>
        </p:blipFill>
        <p:spPr>
          <a:xfrm>
            <a:off x="0" y="-17333"/>
            <a:ext cx="9144000" cy="5178166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2413094"/>
            <a:ext cx="8684073" cy="1992066"/>
          </a:xfrm>
          <a:solidFill>
            <a:schemeClr val="accent2">
              <a:alpha val="80000"/>
            </a:schemeClr>
          </a:solidFill>
        </p:spPr>
        <p:txBody>
          <a:bodyPr/>
          <a:lstStyle/>
          <a:p>
            <a:r>
              <a:rPr lang="de-DE" dirty="0" smtClean="0"/>
              <a:t>Was zeichnet die Individualmobilität der Zukunft aus?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212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 bwMode="auto">
          <a:xfrm>
            <a:off x="474469" y="897733"/>
            <a:ext cx="8224662" cy="3564731"/>
          </a:xfrm>
          <a:prstGeom prst="rect">
            <a:avLst/>
          </a:prstGeom>
          <a:gradFill>
            <a:gsLst>
              <a:gs pos="0">
                <a:schemeClr val="bg1">
                  <a:lumMod val="85000"/>
                  <a:alpha val="63000"/>
                </a:schemeClr>
              </a:gs>
              <a:gs pos="50000">
                <a:schemeClr val="bg1">
                  <a:lumMod val="95000"/>
                  <a:alpha val="63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27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de-DE">
              <a:cs typeface="Arial" charset="0"/>
            </a:endParaRPr>
          </a:p>
        </p:txBody>
      </p:sp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3996" y="1330"/>
          <a:ext cx="992" cy="1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think-cell Folie" r:id="rId12" imgW="360" imgH="360" progId="TCLayout.ActiveDocument.1">
                  <p:embed/>
                </p:oleObj>
              </mc:Choice>
              <mc:Fallback>
                <p:oleObj name="think-cell Folie" r:id="rId12" imgW="360" imgH="360" progId="TCLayout.ActiveDocument.1">
                  <p:embed/>
                  <p:pic>
                    <p:nvPicPr>
                      <p:cNvPr id="3" name="Objek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996" y="1330"/>
                        <a:ext cx="992" cy="13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pieren 24"/>
          <p:cNvGrpSpPr/>
          <p:nvPr/>
        </p:nvGrpSpPr>
        <p:grpSpPr>
          <a:xfrm>
            <a:off x="459826" y="904250"/>
            <a:ext cx="2052000" cy="2284352"/>
            <a:chOff x="4555233" y="1141884"/>
            <a:chExt cx="2610921" cy="2688022"/>
          </a:xfrm>
        </p:grpSpPr>
        <p:pic>
          <p:nvPicPr>
            <p:cNvPr id="6" name="Picture 4" descr="http://www.amsonline.ro/wp-content/uploads/2014/01/electrification.jp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55233" y="1141884"/>
              <a:ext cx="2592288" cy="1873439"/>
            </a:xfrm>
            <a:prstGeom prst="rect">
              <a:avLst/>
            </a:prstGeom>
            <a:noFill/>
          </p:spPr>
        </p:pic>
        <p:sp>
          <p:nvSpPr>
            <p:cNvPr id="7" name="Textfeld 6"/>
            <p:cNvSpPr txBox="1"/>
            <p:nvPr>
              <p:custDataLst>
                <p:tags r:id="rId9"/>
              </p:custDataLst>
            </p:nvPr>
          </p:nvSpPr>
          <p:spPr>
            <a:xfrm>
              <a:off x="4573866" y="2933550"/>
              <a:ext cx="2592288" cy="896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750" b="1" dirty="0"/>
            </a:p>
            <a:p>
              <a:pPr algn="ctr"/>
              <a:r>
                <a:rPr lang="en-GB" b="1" dirty="0" err="1">
                  <a:solidFill>
                    <a:schemeClr val="accent2"/>
                  </a:solidFill>
                  <a:latin typeface="+mj-lt"/>
                </a:rPr>
                <a:t>E</a:t>
              </a:r>
              <a:r>
                <a:rPr lang="en-GB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lektrifizierung</a:t>
              </a:r>
              <a:endParaRPr lang="en-GB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8" name="Gruppieren 23"/>
          <p:cNvGrpSpPr/>
          <p:nvPr/>
        </p:nvGrpSpPr>
        <p:grpSpPr>
          <a:xfrm>
            <a:off x="2525437" y="1264502"/>
            <a:ext cx="2052000" cy="2007656"/>
            <a:chOff x="1386879" y="1132592"/>
            <a:chExt cx="2629268" cy="2374210"/>
          </a:xfrm>
        </p:grpSpPr>
        <p:pic>
          <p:nvPicPr>
            <p:cNvPr id="9" name="Picture 6" descr="http://produkte.bosch-mobility-solutions.de/media/ubk_europe/db_application/stage_funktion/bilder/09MySpin_w982.jpg?width=982&amp;height=450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386879" y="1132592"/>
              <a:ext cx="2592288" cy="1872208"/>
            </a:xfrm>
            <a:prstGeom prst="rect">
              <a:avLst/>
            </a:prstGeom>
            <a:noFill/>
          </p:spPr>
        </p:pic>
        <p:sp>
          <p:nvSpPr>
            <p:cNvPr id="10" name="Textfeld 9"/>
            <p:cNvSpPr txBox="1"/>
            <p:nvPr>
              <p:custDataLst>
                <p:tags r:id="rId7"/>
              </p:custDataLst>
            </p:nvPr>
          </p:nvSpPr>
          <p:spPr>
            <a:xfrm>
              <a:off x="1423859" y="2933550"/>
              <a:ext cx="2592288" cy="573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750" b="1" dirty="0"/>
            </a:p>
            <a:p>
              <a:pPr algn="ctr"/>
              <a:r>
                <a:rPr lang="en-GB" b="1" dirty="0" err="1">
                  <a:solidFill>
                    <a:schemeClr val="accent2"/>
                  </a:solidFill>
                  <a:latin typeface="+mj-lt"/>
                </a:rPr>
                <a:t>V</a:t>
              </a:r>
              <a:r>
                <a:rPr lang="en-GB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ernetzung</a:t>
              </a:r>
              <a:endParaRPr lang="en-GB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1" name="Gruppieren 25"/>
          <p:cNvGrpSpPr/>
          <p:nvPr/>
        </p:nvGrpSpPr>
        <p:grpSpPr>
          <a:xfrm>
            <a:off x="4591048" y="1768011"/>
            <a:ext cx="2052000" cy="2009124"/>
            <a:chOff x="1386879" y="3364840"/>
            <a:chExt cx="2698018" cy="2369831"/>
          </a:xfrm>
        </p:grpSpPr>
        <p:pic>
          <p:nvPicPr>
            <p:cNvPr id="12" name="Picture 8" descr="http://www.automotiveit.com/wp-content/uploads/2013/01/bosch-autonomous-2013.jp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386879" y="3364840"/>
              <a:ext cx="2664296" cy="1872208"/>
            </a:xfrm>
            <a:prstGeom prst="rect">
              <a:avLst/>
            </a:prstGeom>
            <a:noFill/>
          </p:spPr>
        </p:pic>
        <p:sp>
          <p:nvSpPr>
            <p:cNvPr id="13" name="Textfeld 12"/>
            <p:cNvSpPr txBox="1"/>
            <p:nvPr>
              <p:custDataLst>
                <p:tags r:id="rId5"/>
              </p:custDataLst>
            </p:nvPr>
          </p:nvSpPr>
          <p:spPr>
            <a:xfrm>
              <a:off x="1386882" y="5162894"/>
              <a:ext cx="2698015" cy="57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750" b="1" dirty="0"/>
            </a:p>
            <a:p>
              <a:pPr algn="ctr"/>
              <a:r>
                <a:rPr lang="en-GB" b="1" dirty="0" err="1" smtClean="0">
                  <a:solidFill>
                    <a:schemeClr val="accent2"/>
                  </a:solidFill>
                  <a:latin typeface="+mj-lt"/>
                </a:rPr>
                <a:t>A</a:t>
              </a:r>
              <a:r>
                <a:rPr lang="en-GB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utomatisierung</a:t>
              </a:r>
              <a:endParaRPr lang="en-GB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6609034" y="2271108"/>
            <a:ext cx="2090097" cy="2229238"/>
            <a:chOff x="6896052" y="3028143"/>
            <a:chExt cx="2315791" cy="2972317"/>
          </a:xfrm>
        </p:grpSpPr>
        <p:pic>
          <p:nvPicPr>
            <p:cNvPr id="15" name="Picture 2" descr="smart car 2 go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6"/>
            <a:stretch/>
          </p:blipFill>
          <p:spPr bwMode="auto">
            <a:xfrm>
              <a:off x="6938268" y="3028143"/>
              <a:ext cx="2273575" cy="2099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feld 15"/>
            <p:cNvSpPr txBox="1"/>
            <p:nvPr>
              <p:custDataLst>
                <p:tags r:id="rId3"/>
              </p:custDataLst>
            </p:nvPr>
          </p:nvSpPr>
          <p:spPr>
            <a:xfrm>
              <a:off x="6896052" y="5138685"/>
              <a:ext cx="2273577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err="1">
                  <a:solidFill>
                    <a:schemeClr val="accent2"/>
                  </a:solidFill>
                  <a:latin typeface="+mj-lt"/>
                </a:rPr>
                <a:t>M</a:t>
              </a:r>
              <a:r>
                <a:rPr lang="en-GB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obilität</a:t>
              </a:r>
              <a:r>
                <a:rPr lang="en-GB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GB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als</a:t>
              </a:r>
              <a:r>
                <a:rPr lang="en-GB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GB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</a:t>
              </a:r>
              <a:r>
                <a:rPr lang="en-GB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ervice</a:t>
              </a:r>
              <a:endParaRPr lang="en-GB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9" name="Titel 1"/>
          <p:cNvSpPr txBox="1">
            <a:spLocks/>
          </p:cNvSpPr>
          <p:nvPr/>
        </p:nvSpPr>
        <p:spPr bwMode="auto">
          <a:xfrm>
            <a:off x="438174" y="153134"/>
            <a:ext cx="8470116" cy="4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Zentrale Charakteristika neuer Mobilität</a:t>
            </a:r>
            <a:b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800" dirty="0">
                <a:solidFill>
                  <a:schemeClr val="accent2"/>
                </a:solidFill>
              </a:rPr>
              <a:t>Radikale Veränderungen sind schon im Gange</a:t>
            </a:r>
            <a:endParaRPr lang="de-DE" altLang="de-DE" sz="180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01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mtClean="0"/>
              <a:t> </a:t>
            </a:r>
            <a:endParaRPr lang="de-DE" dirty="0"/>
          </a:p>
        </p:txBody>
      </p:sp>
      <p:sp>
        <p:nvSpPr>
          <p:cNvPr id="12" name="Titel 2"/>
          <p:cNvSpPr txBox="1">
            <a:spLocks/>
          </p:cNvSpPr>
          <p:nvPr/>
        </p:nvSpPr>
        <p:spPr bwMode="auto">
          <a:xfrm>
            <a:off x="441963" y="151019"/>
            <a:ext cx="82232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de-DE" dirty="0"/>
              <a:t>Trendszenarien zur Marktdiffusion der Technologien 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800" kern="0" dirty="0" smtClean="0">
                <a:solidFill>
                  <a:schemeClr val="accent2"/>
                </a:solidFill>
                <a:cs typeface="Arial" panose="020B0604020202020204" pitchFamily="34" charset="0"/>
              </a:rPr>
              <a:t>Vernetzung und Automatisierung nehmen stark zu</a:t>
            </a:r>
            <a:endParaRPr lang="de-DE" sz="1800" kern="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359056" y="4286795"/>
            <a:ext cx="8303073" cy="33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de-DE"/>
            </a:defPPr>
            <a:lvl1pPr eaLnBrk="0" hangingPunct="0">
              <a:lnSpc>
                <a:spcPts val="1925"/>
              </a:lnSpc>
              <a:spcBef>
                <a:spcPts val="363"/>
              </a:spcBef>
              <a:buSzPct val="100000"/>
              <a:defRPr sz="600">
                <a:solidFill>
                  <a:schemeClr val="tx1">
                    <a:lumMod val="75000"/>
                    <a:lumOff val="25000"/>
                  </a:schemeClr>
                </a:solidFill>
                <a:latin typeface="Frutiger 55 Roman" pitchFamily="34" charset="0"/>
                <a:ea typeface="ＭＳ Ｐゴシック"/>
                <a:cs typeface="ＭＳ Ｐゴシック"/>
              </a:defRPr>
            </a:lvl1pPr>
          </a:lstStyle>
          <a:p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Quelle: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Zukunftsstudie für die Automobilindustrie Saarland (Basis-Szenario), 2017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728" y="1297663"/>
            <a:ext cx="4052241" cy="1966009"/>
          </a:xfrm>
          <a:prstGeom prst="rect">
            <a:avLst/>
          </a:prstGeom>
          <a:noFill/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82" y="1291502"/>
            <a:ext cx="4055776" cy="1966009"/>
          </a:xfrm>
          <a:prstGeom prst="rect">
            <a:avLst/>
          </a:prstGeom>
          <a:noFill/>
        </p:spPr>
      </p:pic>
      <p:sp>
        <p:nvSpPr>
          <p:cNvPr id="17" name="Titel 1"/>
          <p:cNvSpPr txBox="1">
            <a:spLocks/>
          </p:cNvSpPr>
          <p:nvPr/>
        </p:nvSpPr>
        <p:spPr>
          <a:xfrm>
            <a:off x="4941979" y="997147"/>
            <a:ext cx="3888432" cy="399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200" dirty="0" smtClean="0"/>
              <a:t>Fahrzeugautomatisierung – Verlauf 2016-2030 (links) und Anteile 2030 (rechts)</a:t>
            </a:r>
            <a:endParaRPr lang="de-DE" sz="1200" dirty="0"/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701134" y="999065"/>
            <a:ext cx="3442211" cy="3996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200" dirty="0"/>
              <a:t>Fahrzeugvernetzung – Verlauf 2016-2030 (links) und Anteile 2030 (rechts</a:t>
            </a:r>
            <a:r>
              <a:rPr lang="de-DE" sz="1200" dirty="0" smtClean="0"/>
              <a:t>)</a:t>
            </a:r>
            <a:endParaRPr lang="de-DE" sz="1200" dirty="0"/>
          </a:p>
        </p:txBody>
      </p:sp>
      <p:sp>
        <p:nvSpPr>
          <p:cNvPr id="20" name="Inhaltsplatzhalter 2"/>
          <p:cNvSpPr txBox="1">
            <a:spLocks/>
          </p:cNvSpPr>
          <p:nvPr/>
        </p:nvSpPr>
        <p:spPr>
          <a:xfrm>
            <a:off x="4756848" y="3210763"/>
            <a:ext cx="4063262" cy="21087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0000" indent="-3587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►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413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de-DE" sz="1400" dirty="0" smtClean="0"/>
              <a:t>Rund </a:t>
            </a:r>
            <a:r>
              <a:rPr lang="de-DE" sz="1400" dirty="0" smtClean="0"/>
              <a:t>25% aller abgesetzten Fahrzeuge besitzen hochautomatisierte Fahrfunktionen oder höher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de-DE" sz="1400" dirty="0" smtClean="0"/>
              <a:t>Im Jahr 2030 wird mit einer nahezu voll-ständigen Fahrzeugvernetzung gerechnet </a:t>
            </a:r>
          </a:p>
        </p:txBody>
      </p:sp>
      <p:sp>
        <p:nvSpPr>
          <p:cNvPr id="21" name="Inhaltsplatzhalter 2"/>
          <p:cNvSpPr txBox="1">
            <a:spLocks/>
          </p:cNvSpPr>
          <p:nvPr/>
        </p:nvSpPr>
        <p:spPr>
          <a:xfrm>
            <a:off x="356439" y="3210763"/>
            <a:ext cx="4063262" cy="21087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360000" indent="-3587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►"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541338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300"/>
              </a:spcAft>
            </a:pPr>
            <a:r>
              <a:rPr lang="de-DE" sz="1400" dirty="0" smtClean="0"/>
              <a:t>PKW-Neuzulassungen steigen von 90 Mio. (2016) auf 120 Mio. (2030)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de-DE" sz="1400" dirty="0" smtClean="0"/>
              <a:t>2030 besitzen nahezu 60% aller neu ab-gesetzten Fahrzeuge </a:t>
            </a:r>
            <a:r>
              <a:rPr lang="de-DE" sz="1400" dirty="0" smtClean="0"/>
              <a:t>elektrifizierten Komponenten</a:t>
            </a:r>
            <a:endParaRPr 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276313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2" b="15741"/>
          <a:stretch/>
        </p:blipFill>
        <p:spPr bwMode="auto">
          <a:xfrm>
            <a:off x="5181196" y="908366"/>
            <a:ext cx="3350578" cy="3063674"/>
          </a:xfrm>
          <a:prstGeom prst="rect">
            <a:avLst/>
          </a:prstGeom>
          <a:noFill/>
        </p:spPr>
      </p:pic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de-DE" smtClean="0"/>
              <a:t> </a:t>
            </a:r>
            <a:endParaRPr lang="de-DE" dirty="0"/>
          </a:p>
        </p:txBody>
      </p:sp>
      <p:sp>
        <p:nvSpPr>
          <p:cNvPr id="12" name="Titel 2"/>
          <p:cNvSpPr txBox="1">
            <a:spLocks/>
          </p:cNvSpPr>
          <p:nvPr/>
        </p:nvSpPr>
        <p:spPr bwMode="auto">
          <a:xfrm>
            <a:off x="441963" y="151019"/>
            <a:ext cx="82232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Frutiger LT Com 45 Light" pitchFamily="34" charset="0"/>
              </a:defRPr>
            </a:lvl9pPr>
          </a:lstStyle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Markthochlauf von Elektrofahrzeugen</a:t>
            </a:r>
            <a:b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800" kern="0" dirty="0" smtClean="0">
                <a:solidFill>
                  <a:schemeClr val="accent2"/>
                </a:solidFill>
                <a:cs typeface="Arial" panose="020B0604020202020204" pitchFamily="34" charset="0"/>
              </a:rPr>
              <a:t>Starker Trend zu batterieelektrischen und hybriden Fahrzeugen </a:t>
            </a:r>
            <a:endParaRPr lang="de-DE" sz="1800" kern="0" dirty="0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  <p:sp>
        <p:nvSpPr>
          <p:cNvPr id="13" name="Text Box 52"/>
          <p:cNvSpPr txBox="1">
            <a:spLocks noChangeArrowheads="1"/>
          </p:cNvSpPr>
          <p:nvPr/>
        </p:nvSpPr>
        <p:spPr bwMode="auto">
          <a:xfrm>
            <a:off x="359056" y="4300875"/>
            <a:ext cx="8303073" cy="335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defPPr>
              <a:defRPr lang="de-DE"/>
            </a:defPPr>
            <a:lvl1pPr eaLnBrk="0" hangingPunct="0">
              <a:lnSpc>
                <a:spcPts val="1925"/>
              </a:lnSpc>
              <a:spcBef>
                <a:spcPts val="363"/>
              </a:spcBef>
              <a:buSzPct val="100000"/>
              <a:defRPr sz="600">
                <a:solidFill>
                  <a:schemeClr val="tx1">
                    <a:lumMod val="75000"/>
                    <a:lumOff val="25000"/>
                  </a:schemeClr>
                </a:solidFill>
                <a:latin typeface="Frutiger 55 Roman" pitchFamily="34" charset="0"/>
                <a:ea typeface="ＭＳ Ｐゴシック"/>
                <a:cs typeface="ＭＳ Ｐゴシック"/>
              </a:defRPr>
            </a:lvl1pPr>
          </a:lstStyle>
          <a:p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Quelle: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Zukunftsstudie für die Automobilindustrie Saarland (Basis-Szenario), 2017</a:t>
            </a:r>
          </a:p>
        </p:txBody>
      </p:sp>
      <p:pic>
        <p:nvPicPr>
          <p:cNvPr id="16" name="Inhaltsplatzhalt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79" b="15741"/>
          <a:stretch/>
        </p:blipFill>
        <p:spPr bwMode="auto">
          <a:xfrm>
            <a:off x="381179" y="807583"/>
            <a:ext cx="4190822" cy="3063674"/>
          </a:xfrm>
          <a:prstGeom prst="rect">
            <a:avLst/>
          </a:prstGeom>
          <a:noFill/>
        </p:spPr>
      </p:pic>
      <p:pic>
        <p:nvPicPr>
          <p:cNvPr id="19" name="Inhaltsplatzhalt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18"/>
          <a:stretch/>
        </p:blipFill>
        <p:spPr bwMode="auto">
          <a:xfrm>
            <a:off x="-15194" y="3942441"/>
            <a:ext cx="7480875" cy="493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106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heme/theme1.xml><?xml version="1.0" encoding="utf-8"?>
<a:theme xmlns:a="http://schemas.openxmlformats.org/drawingml/2006/main" name="Standarddesign">
  <a:themeElements>
    <a:clrScheme name="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EB6A0A"/>
      </a:accent1>
      <a:accent2>
        <a:srgbClr val="006E92"/>
      </a:accent2>
      <a:accent3>
        <a:srgbClr val="FFFFFF"/>
      </a:accent3>
      <a:accent4>
        <a:srgbClr val="000000"/>
      </a:accent4>
      <a:accent5>
        <a:srgbClr val="F3B9AA"/>
      </a:accent5>
      <a:accent6>
        <a:srgbClr val="006384"/>
      </a:accent6>
      <a:hlink>
        <a:srgbClr val="25BAE2"/>
      </a:hlink>
      <a:folHlink>
        <a:srgbClr val="B1C800"/>
      </a:folHlink>
    </a:clrScheme>
    <a:fontScheme name="Standarddesign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tx1">
              <a:lumMod val="50000"/>
              <a:lumOff val="50000"/>
            </a:schemeClr>
          </a:solidFill>
          <a:headEnd/>
          <a:tailEnd/>
        </a:ln>
        <a:effectLst/>
      </a:spPr>
      <a:bodyPr anchor="ctr"/>
      <a:lstStyle>
        <a:defPPr algn="ctr">
          <a:spcBef>
            <a:spcPct val="20000"/>
          </a:spcBef>
          <a:buClr>
            <a:schemeClr val="folHlink"/>
          </a:buClr>
          <a:buSzPct val="90000"/>
          <a:defRPr dirty="0" err="1">
            <a:solidFill>
              <a:schemeClr val="tx1">
                <a:lumMod val="85000"/>
                <a:lumOff val="15000"/>
              </a:schemeClr>
            </a:solidFill>
          </a:defRPr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raunhofer Master">
  <a:themeElements>
    <a:clrScheme name="Fraunhofer Master">
      <a:dk1>
        <a:srgbClr val="000000"/>
      </a:dk1>
      <a:lt1>
        <a:srgbClr val="FFFFFF"/>
      </a:lt1>
      <a:dk2>
        <a:srgbClr val="179C7D"/>
      </a:dk2>
      <a:lt2>
        <a:srgbClr val="A8AFAF"/>
      </a:lt2>
      <a:accent1>
        <a:srgbClr val="F29400"/>
      </a:accent1>
      <a:accent2>
        <a:srgbClr val="1F82C0"/>
      </a:accent2>
      <a:accent3>
        <a:srgbClr val="E2001A"/>
      </a:accent3>
      <a:accent4>
        <a:srgbClr val="B1C800"/>
      </a:accent4>
      <a:accent5>
        <a:srgbClr val="FEEFD6"/>
      </a:accent5>
      <a:accent6>
        <a:srgbClr val="E1E3E3"/>
      </a:accent6>
      <a:hlink>
        <a:srgbClr val="25BAE2"/>
      </a:hlink>
      <a:folHlink>
        <a:srgbClr val="B1C800"/>
      </a:folHlink>
    </a:clrScheme>
    <a:fontScheme name="Bullets">
      <a:majorFont>
        <a:latin typeface="Frutiger LT Com 45 Light"/>
        <a:ea typeface=""/>
        <a:cs typeface=""/>
      </a:majorFont>
      <a:minorFont>
        <a:latin typeface="Frutiger LT Com 55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solidFill>
            <a:schemeClr val="tx2"/>
          </a:solidFill>
          <a:round/>
          <a:headEnd type="arrow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noFill/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>
        <a:defPPr>
          <a:defRPr/>
        </a:defPPr>
      </a:lstStyle>
    </a:spDef>
    <a:lnDef>
      <a:spPr bwMode="auto"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llets 13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4">
        <a:dk1>
          <a:srgbClr val="000000"/>
        </a:dk1>
        <a:lt1>
          <a:srgbClr val="FFFFFF"/>
        </a:lt1>
        <a:dk2>
          <a:srgbClr val="000000"/>
        </a:dk2>
        <a:lt2>
          <a:srgbClr val="A8AFAF"/>
        </a:lt2>
        <a:accent1>
          <a:srgbClr val="009475"/>
        </a:accent1>
        <a:accent2>
          <a:srgbClr val="009475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8669"/>
        </a:accent6>
        <a:hlink>
          <a:srgbClr val="009475"/>
        </a:hlink>
        <a:folHlink>
          <a:srgbClr val="0094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5">
        <a:dk1>
          <a:srgbClr val="000000"/>
        </a:dk1>
        <a:lt1>
          <a:srgbClr val="FFFFFF"/>
        </a:lt1>
        <a:dk2>
          <a:srgbClr val="009475"/>
        </a:dk2>
        <a:lt2>
          <a:srgbClr val="A8AFAF"/>
        </a:lt2>
        <a:accent1>
          <a:srgbClr val="25BAE2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CD9EE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 16">
        <a:dk1>
          <a:srgbClr val="000000"/>
        </a:dk1>
        <a:lt1>
          <a:srgbClr val="FFFFFF"/>
        </a:lt1>
        <a:dk2>
          <a:srgbClr val="009475"/>
        </a:dk2>
        <a:lt2>
          <a:srgbClr val="25BAE2"/>
        </a:lt2>
        <a:accent1>
          <a:srgbClr val="009475"/>
        </a:accent1>
        <a:accent2>
          <a:srgbClr val="006E92"/>
        </a:accent2>
        <a:accent3>
          <a:srgbClr val="FFFFFF"/>
        </a:accent3>
        <a:accent4>
          <a:srgbClr val="000000"/>
        </a:accent4>
        <a:accent5>
          <a:srgbClr val="AAC8BD"/>
        </a:accent5>
        <a:accent6>
          <a:srgbClr val="006384"/>
        </a:accent6>
        <a:hlink>
          <a:srgbClr val="4C636F"/>
        </a:hlink>
        <a:folHlink>
          <a:srgbClr val="9E1C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10_170509_ppt_Master_Ins_de_16zu9" id="{0BFD8CFE-F7DA-4565-A952-812765A2C9BB}" vid="{7541AB83-5CD4-4150-AA06-1BCF832CC6FF}"/>
    </a:ext>
  </a:extLst>
</a:theme>
</file>

<file path=ppt/theme/theme3.xml><?xml version="1.0" encoding="utf-8"?>
<a:theme xmlns:a="http://schemas.openxmlformats.org/drawingml/2006/main" name="BWST_Bildung_010_131220">
  <a:themeElements>
    <a:clrScheme name="BWST Bildung">
      <a:dk1>
        <a:srgbClr val="000000"/>
      </a:dk1>
      <a:lt1>
        <a:sysClr val="window" lastClr="FFFFFF"/>
      </a:lt1>
      <a:dk2>
        <a:srgbClr val="ED8B00"/>
      </a:dk2>
      <a:lt2>
        <a:srgbClr val="C9E0E9"/>
      </a:lt2>
      <a:accent1>
        <a:srgbClr val="003C71"/>
      </a:accent1>
      <a:accent2>
        <a:srgbClr val="ED8B00"/>
      </a:accent2>
      <a:accent3>
        <a:srgbClr val="84BD00"/>
      </a:accent3>
      <a:accent4>
        <a:srgbClr val="009FDF"/>
      </a:accent4>
      <a:accent5>
        <a:srgbClr val="FFFFFF"/>
      </a:accent5>
      <a:accent6>
        <a:srgbClr val="FFFFFF"/>
      </a:accent6>
      <a:hlink>
        <a:srgbClr val="003C71"/>
      </a:hlink>
      <a:folHlink>
        <a:srgbClr val="009FDF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WST_Bildung_010_131220">
  <a:themeElements>
    <a:clrScheme name="BWST Bildung">
      <a:dk1>
        <a:srgbClr val="000000"/>
      </a:dk1>
      <a:lt1>
        <a:sysClr val="window" lastClr="FFFFFF"/>
      </a:lt1>
      <a:dk2>
        <a:srgbClr val="ED8B00"/>
      </a:dk2>
      <a:lt2>
        <a:srgbClr val="C9E0E9"/>
      </a:lt2>
      <a:accent1>
        <a:srgbClr val="003C71"/>
      </a:accent1>
      <a:accent2>
        <a:srgbClr val="ED8B00"/>
      </a:accent2>
      <a:accent3>
        <a:srgbClr val="84BD00"/>
      </a:accent3>
      <a:accent4>
        <a:srgbClr val="009FDF"/>
      </a:accent4>
      <a:accent5>
        <a:srgbClr val="FFFFFF"/>
      </a:accent5>
      <a:accent6>
        <a:srgbClr val="FFFFFF"/>
      </a:accent6>
      <a:hlink>
        <a:srgbClr val="003C71"/>
      </a:hlink>
      <a:folHlink>
        <a:srgbClr val="009FDF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HuP-neu 3">
    <a:dk1>
      <a:srgbClr val="000000"/>
    </a:dk1>
    <a:lt1>
      <a:srgbClr val="FFFFFF"/>
    </a:lt1>
    <a:dk2>
      <a:srgbClr val="000000"/>
    </a:dk2>
    <a:lt2>
      <a:srgbClr val="8C8C8C"/>
    </a:lt2>
    <a:accent1>
      <a:srgbClr val="008CC8"/>
    </a:accent1>
    <a:accent2>
      <a:srgbClr val="E6E6E6"/>
    </a:accent2>
    <a:accent3>
      <a:srgbClr val="B4B4B4"/>
    </a:accent3>
    <a:accent4>
      <a:srgbClr val="969696"/>
    </a:accent4>
    <a:accent5>
      <a:srgbClr val="787878"/>
    </a:accent5>
    <a:accent6>
      <a:srgbClr val="05415A"/>
    </a:accent6>
    <a:hlink>
      <a:srgbClr val="464646"/>
    </a:hlink>
    <a:folHlink>
      <a:srgbClr val="B4B4B4"/>
    </a:folHlink>
  </a:clrScheme>
  <a:fontScheme name="Horváth Standard 1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2888</Words>
  <Application>Microsoft Office PowerPoint</Application>
  <PresentationFormat>Bildschirmpräsentation (16:9)</PresentationFormat>
  <Paragraphs>508</Paragraphs>
  <Slides>52</Slides>
  <Notes>40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69" baseType="lpstr">
      <vt:lpstr>Frutiger LT Com 45 Light</vt:lpstr>
      <vt:lpstr>Quicksand Regular</vt:lpstr>
      <vt:lpstr>Arial</vt:lpstr>
      <vt:lpstr>MS PGothic</vt:lpstr>
      <vt:lpstr>Calibri</vt:lpstr>
      <vt:lpstr>Quicksand</vt:lpstr>
      <vt:lpstr>Arial Unicode MS</vt:lpstr>
      <vt:lpstr>Wingdings</vt:lpstr>
      <vt:lpstr>Symbol</vt:lpstr>
      <vt:lpstr>Myanmar Text</vt:lpstr>
      <vt:lpstr>Frutiger 55 Roman</vt:lpstr>
      <vt:lpstr>Frutiger LT Com 55 Roman</vt:lpstr>
      <vt:lpstr>Standarddesign</vt:lpstr>
      <vt:lpstr>Fraunhofer Master</vt:lpstr>
      <vt:lpstr>BWST_Bildung_010_131220</vt:lpstr>
      <vt:lpstr>1_BWST_Bildung_010_131220</vt:lpstr>
      <vt:lpstr>think-cell Folie</vt:lpstr>
      <vt:lpstr>PowerPoint-Präsentation</vt:lpstr>
      <vt:lpstr>Vorstellung von der Mobilität von Morgen Anzeige eines US-Stromversorgers im Jahr 1957</vt:lpstr>
      <vt:lpstr>PowerPoint-Präsentation</vt:lpstr>
      <vt:lpstr>PowerPoint-Präsentation</vt:lpstr>
      <vt:lpstr>PowerPoint-Präsentation</vt:lpstr>
      <vt:lpstr>Was zeichnet die Individualmobilität der Zukunft aus?</vt:lpstr>
      <vt:lpstr>PowerPoint-Präsentation</vt:lpstr>
      <vt:lpstr>PowerPoint-Präsentation</vt:lpstr>
      <vt:lpstr>PowerPoint-Präsentation</vt:lpstr>
      <vt:lpstr>Elektromobilität: Gamechanger Tesla Tesla möchte den Autobauern das Fürchten lehren</vt:lpstr>
      <vt:lpstr>Elektromobilität: Daimler Submarke »EQ«  Zetsche polt um: »Das Auto wird zur Quality Time Machine«</vt:lpstr>
      <vt:lpstr>PowerPoint-Präsentation</vt:lpstr>
      <vt:lpstr>PowerPoint-Präsentation</vt:lpstr>
      <vt:lpstr>PowerPoint-Präsentation</vt:lpstr>
      <vt:lpstr>Autonomes Fahren: Das Auto der Zukunft fährt selbst Autonomes Fahren in der Shareconomy benötigt nur 10% der Fahrzeuge</vt:lpstr>
      <vt:lpstr>PowerPoint-Präsentation</vt:lpstr>
      <vt:lpstr>Wettrennen um die Zukunft Deutsche Industrie dominiert Markt des autonomen Fahrens – bei Patenten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Beispiel: Projekt »logSPAZE« Stuttgarter Pilotprojekt zu alternativen Zustellkonzepten in der Innenstadt</vt:lpstr>
      <vt:lpstr>Beispiel: Projekt »Park_up« Intelligente Parkflächennutzung für City-Logistik</vt:lpstr>
      <vt:lpstr>Innovationssystem im Wandel Die Umsätze in der Automobilindustrie werden sich signifikant verändern</vt:lpstr>
      <vt:lpstr>PowerPoint-Präsentation</vt:lpstr>
      <vt:lpstr>Mobiles Baden-württemberg</vt:lpstr>
      <vt:lpstr>Hintergrund Der Studie: Herausforderungen</vt:lpstr>
      <vt:lpstr>Leitfrage</vt:lpstr>
      <vt:lpstr>Das Projektteam </vt:lpstr>
      <vt:lpstr>Stakeholder-Beteiligung</vt:lpstr>
      <vt:lpstr>Szenarioentwicklung</vt:lpstr>
      <vt:lpstr>Neue Individualmobilität (NIM) – privat und komfortabel unterwegs</vt:lpstr>
      <vt:lpstr>Neue Dienstleistungen (NDL) – kreative Geschäftsmodelle und geteilte Fahrzeuge</vt:lpstr>
      <vt:lpstr>Neue Mobilitätskultur (NMK) – kürzere Wege, flexible öffentliche Systeme</vt:lpstr>
      <vt:lpstr>Ergebnisse Personenverkehrsnachfrage</vt:lpstr>
      <vt:lpstr>Ergebnisse Pkw-Bestand</vt:lpstr>
      <vt:lpstr>Überblick über die Nachhaltigkeitsindikatoren</vt:lpstr>
      <vt:lpstr>Treibhausgasemissionen (direkt)</vt:lpstr>
      <vt:lpstr>Direkte + indirekte THG-Emissionen 2050</vt:lpstr>
      <vt:lpstr>Zusätzlicher Strombedarf des Verkehrs (inkl. Herstellung der Kraftstoffe, inkl. Int. Luftverkehr) </vt:lpstr>
      <vt:lpstr>Veränderung der Verkehrsleistung des ÖPNV seit 2004</vt:lpstr>
      <vt:lpstr>Ergebnisse Beschäftigungseffekte</vt:lpstr>
      <vt:lpstr>Nachhaltige Entwicklung der mobilität</vt:lpstr>
      <vt:lpstr>Handlungsoptionen für eine nachhaltige Entwicklung des Mobilitätsverhaltens</vt:lpstr>
      <vt:lpstr>Handlungsoptionen für den nachhaltigen Einsatz von Technologien</vt:lpstr>
      <vt:lpstr>Handlungsoptionen für eine nachhaltige Entwicklung der Mobilitätswirtschaft</vt:lpstr>
      <vt:lpstr>Fazit</vt:lpstr>
      <vt:lpstr>PowerPoint-Präsentation</vt:lpstr>
      <vt:lpstr>PowerPoint-Präsentation</vt:lpstr>
      <vt:lpstr>PowerPoint-Präsentation</vt:lpstr>
      <vt:lpstr>Intelligente Mobilität und die Stadt der Zukunft 9. Innovationspreis Landkreis Ravensburg 2017/2018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"KLIMALA programmierung"</dc:creator>
  <cp:lastModifiedBy>Bauer, Wilhelm</cp:lastModifiedBy>
  <cp:revision>2018</cp:revision>
  <cp:lastPrinted>2018-07-28T13:02:00Z</cp:lastPrinted>
  <dcterms:created xsi:type="dcterms:W3CDTF">2009-05-22T06:46:16Z</dcterms:created>
  <dcterms:modified xsi:type="dcterms:W3CDTF">2018-07-30T21:20:25Z</dcterms:modified>
</cp:coreProperties>
</file>